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3" r:id="rId2"/>
    <p:sldId id="290" r:id="rId3"/>
    <p:sldId id="293" r:id="rId4"/>
    <p:sldId id="258" r:id="rId5"/>
    <p:sldId id="274" r:id="rId6"/>
    <p:sldId id="277" r:id="rId7"/>
    <p:sldId id="294" r:id="rId8"/>
    <p:sldId id="299" r:id="rId9"/>
    <p:sldId id="300" r:id="rId10"/>
    <p:sldId id="298" r:id="rId11"/>
    <p:sldId id="295" r:id="rId12"/>
    <p:sldId id="296" r:id="rId13"/>
    <p:sldId id="283" r:id="rId14"/>
    <p:sldId id="285" r:id="rId15"/>
    <p:sldId id="297" r:id="rId16"/>
    <p:sldId id="286" r:id="rId17"/>
    <p:sldId id="263" r:id="rId18"/>
    <p:sldId id="264" r:id="rId19"/>
    <p:sldId id="265" r:id="rId20"/>
    <p:sldId id="266" r:id="rId21"/>
    <p:sldId id="268" r:id="rId22"/>
    <p:sldId id="269" r:id="rId23"/>
    <p:sldId id="270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6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E984D-2683-425F-AB9D-F9142386BE2A}" type="datetimeFigureOut">
              <a:rPr lang="en-US" smtClean="0"/>
              <a:t>7/27/19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B677C-4D50-412E-A601-5189D0B46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39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CEDB8-8FBA-497A-B1E3-1FA69209D0D0}" type="datetimeFigureOut">
              <a:rPr lang="en-US" smtClean="0"/>
              <a:t>7/27/19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68689-669D-4D55-9E29-17027D8D9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9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6158BE1-8D0D-4B39-AF8C-52E3608EFFA1}" type="slidenum">
              <a:rPr lang="en-US"/>
              <a:pPr/>
              <a:t>22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AF60153-1B7E-4D21-9820-BDA3EE94CF92}" type="slidenum">
              <a:rPr lang="en-US"/>
              <a:pPr/>
              <a:t>23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5E87-1E38-425A-84AC-1BE11B91DD4F}" type="datetimeFigureOut">
              <a:rPr lang="en-US" smtClean="0"/>
              <a:t>7/27/19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C17A-B19C-4FE6-B9E2-8BCC81DDD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7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5E87-1E38-425A-84AC-1BE11B91DD4F}" type="datetimeFigureOut">
              <a:rPr lang="en-US" smtClean="0"/>
              <a:t>7/27/19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C17A-B19C-4FE6-B9E2-8BCC81DDD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0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5E87-1E38-425A-84AC-1BE11B91DD4F}" type="datetimeFigureOut">
              <a:rPr lang="en-US" smtClean="0"/>
              <a:t>7/27/19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C17A-B19C-4FE6-B9E2-8BCC81DDD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3914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65225"/>
            <a:ext cx="4038600" cy="51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5225"/>
            <a:ext cx="4038600" cy="51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0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5E87-1E38-425A-84AC-1BE11B91DD4F}" type="datetimeFigureOut">
              <a:rPr lang="en-US" smtClean="0"/>
              <a:t>7/27/19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C17A-B19C-4FE6-B9E2-8BCC81DDD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2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5E87-1E38-425A-84AC-1BE11B91DD4F}" type="datetimeFigureOut">
              <a:rPr lang="en-US" smtClean="0"/>
              <a:t>7/27/19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C17A-B19C-4FE6-B9E2-8BCC81DDD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7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5E87-1E38-425A-84AC-1BE11B91DD4F}" type="datetimeFigureOut">
              <a:rPr lang="en-US" smtClean="0"/>
              <a:t>7/27/19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C17A-B19C-4FE6-B9E2-8BCC81DDD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34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5E87-1E38-425A-84AC-1BE11B91DD4F}" type="datetimeFigureOut">
              <a:rPr lang="en-US" smtClean="0"/>
              <a:t>7/27/19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C17A-B19C-4FE6-B9E2-8BCC81DDD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99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5E87-1E38-425A-84AC-1BE11B91DD4F}" type="datetimeFigureOut">
              <a:rPr lang="en-US" smtClean="0"/>
              <a:t>7/27/19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C17A-B19C-4FE6-B9E2-8BCC81DDD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91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5E87-1E38-425A-84AC-1BE11B91DD4F}" type="datetimeFigureOut">
              <a:rPr lang="en-US" smtClean="0"/>
              <a:t>7/27/19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C17A-B19C-4FE6-B9E2-8BCC81DDD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9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5E87-1E38-425A-84AC-1BE11B91DD4F}" type="datetimeFigureOut">
              <a:rPr lang="en-US" smtClean="0"/>
              <a:t>7/27/19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C17A-B19C-4FE6-B9E2-8BCC81DDD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8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5E87-1E38-425A-84AC-1BE11B91DD4F}" type="datetimeFigureOut">
              <a:rPr lang="en-US" smtClean="0"/>
              <a:t>7/27/19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C17A-B19C-4FE6-B9E2-8BCC81DDD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7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75E87-1E38-425A-84AC-1BE11B91DD4F}" type="datetimeFigureOut">
              <a:rPr lang="en-US" smtClean="0"/>
              <a:t>7/27/19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8C17A-B19C-4FE6-B9E2-8BCC81DDD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4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wmf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Ch. 20 Learning Targets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 can:</a:t>
            </a:r>
          </a:p>
          <a:p>
            <a:r>
              <a:rPr lang="en-US" dirty="0"/>
              <a:t>calculate and explain the quantity of a resource to be hired by a </a:t>
            </a:r>
            <a:r>
              <a:rPr lang="en-US" dirty="0" smtClean="0"/>
              <a:t>firm</a:t>
            </a:r>
          </a:p>
          <a:p>
            <a:r>
              <a:rPr lang="en-US" dirty="0"/>
              <a:t>construct a short run demand schedule for a </a:t>
            </a:r>
            <a:r>
              <a:rPr lang="en-US" dirty="0" smtClean="0"/>
              <a:t>resource</a:t>
            </a:r>
          </a:p>
          <a:p>
            <a:r>
              <a:rPr lang="en-US" dirty="0"/>
              <a:t>explain the concept of derived </a:t>
            </a:r>
            <a:r>
              <a:rPr lang="en-US" dirty="0" smtClean="0"/>
              <a:t>demand</a:t>
            </a:r>
          </a:p>
          <a:p>
            <a:r>
              <a:rPr lang="en-US"/>
              <a:t>explain the relationship between VMP and the demand for an input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5888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Labor as a Factor of Production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24814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ct val="100000"/>
              <a:buFont typeface="Calibri"/>
              <a:buChar char="•"/>
            </a:pPr>
            <a:r>
              <a:rPr lang="en-US" sz="3200" b="1" i="0" u="none" strike="noStrike" cap="none" baseline="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rPr>
              <a:t>Total product (TP) 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 the amount of output that can be produced as one input changes </a:t>
            </a: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1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Want to answer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   How many inputs (instructors)  are enough?</a:t>
            </a:r>
          </a:p>
        </p:txBody>
      </p:sp>
      <p:graphicFrame>
        <p:nvGraphicFramePr>
          <p:cNvPr id="85" name="Shape 85"/>
          <p:cNvGraphicFramePr/>
          <p:nvPr>
            <p:extLst>
              <p:ext uri="{D42A27DB-BD31-4B8C-83A1-F6EECF244321}">
                <p14:modId xmlns:p14="http://schemas.microsoft.com/office/powerpoint/2010/main" val="143048903"/>
              </p:ext>
            </p:extLst>
          </p:nvPr>
        </p:nvGraphicFramePr>
        <p:xfrm>
          <a:off x="5151437" y="2255836"/>
          <a:ext cx="3328975" cy="36924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65275"/>
                <a:gridCol w="1663700"/>
              </a:tblGrid>
              <a:tr h="4572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400" b="1" i="0" u="none" strike="noStrike" cap="none" baseline="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Lester's </a:t>
                      </a:r>
                      <a:r>
                        <a:rPr lang="en-US" sz="2400" b="1" i="0" u="none" strike="noStrike" cap="none" baseline="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Driving School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9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 instructors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 driving lessons (TP)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18302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Labor as a Factor of Production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24814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ct val="100000"/>
              <a:buFont typeface="Calibri"/>
              <a:buChar char="•"/>
            </a:pPr>
            <a:r>
              <a:rPr lang="en-US" sz="3200" b="1" i="0" u="none" strike="noStrike" cap="none" baseline="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rPr>
              <a:t>Marginal product of labor (MPL) 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 additional output per input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2" name="Shape 92"/>
          <p:cNvGraphicFramePr/>
          <p:nvPr>
            <p:extLst>
              <p:ext uri="{D42A27DB-BD31-4B8C-83A1-F6EECF244321}">
                <p14:modId xmlns:p14="http://schemas.microsoft.com/office/powerpoint/2010/main" val="2329843731"/>
              </p:ext>
            </p:extLst>
          </p:nvPr>
        </p:nvGraphicFramePr>
        <p:xfrm>
          <a:off x="5151437" y="2255836"/>
          <a:ext cx="3328950" cy="39671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09650"/>
                <a:gridCol w="1109650"/>
                <a:gridCol w="1109650"/>
              </a:tblGrid>
              <a:tr h="4572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400" b="1" i="0" u="none" strike="noStrike" cap="none" baseline="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Lester's </a:t>
                      </a:r>
                      <a:r>
                        <a:rPr lang="en-US" sz="2400" b="1" i="0" u="none" strike="noStrike" cap="none" baseline="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Driving School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 instructors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 driving lessons (TP)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MPL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27008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Labor as a Factor of Production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52875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ct val="100000"/>
              <a:buFont typeface="Calibri"/>
              <a:buChar char="•"/>
            </a:pPr>
            <a:r>
              <a:rPr lang="en-US" sz="3200" b="1" i="0" u="none" strike="noStrike" cap="none" baseline="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rPr>
              <a:t>Value of the marginal product of labor (VMPL) 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 the value of the additional output per input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lesson sells for $35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ct val="100000"/>
              <a:buFont typeface="Calibri"/>
              <a:buChar char="–"/>
            </a:pPr>
            <a:r>
              <a:rPr lang="en-US" sz="2800" b="1" i="0" u="none" strike="noStrike" cap="none" baseline="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rPr>
              <a:t>VMPL= MPL x $35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1" i="0" u="none" strike="noStrike" cap="none" baseline="0">
              <a:solidFill>
                <a:srgbClr val="A500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9" name="Shape 99"/>
          <p:cNvGraphicFramePr/>
          <p:nvPr>
            <p:extLst>
              <p:ext uri="{D42A27DB-BD31-4B8C-83A1-F6EECF244321}">
                <p14:modId xmlns:p14="http://schemas.microsoft.com/office/powerpoint/2010/main" val="1263257196"/>
              </p:ext>
            </p:extLst>
          </p:nvPr>
        </p:nvGraphicFramePr>
        <p:xfrm>
          <a:off x="4764087" y="2255836"/>
          <a:ext cx="4144925" cy="36162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36625"/>
                <a:gridCol w="1035050"/>
                <a:gridCol w="1036625"/>
                <a:gridCol w="1036625"/>
              </a:tblGrid>
              <a:tr h="4572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400" b="1" i="0" u="none" strike="noStrike" cap="none" baseline="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Lester's </a:t>
                      </a:r>
                      <a:r>
                        <a:rPr lang="en-US" sz="2400" b="1" i="0" u="none" strike="noStrike" cap="none" baseline="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Driving School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3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 </a:t>
                      </a:r>
                      <a:r>
                        <a:rPr lang="en-US" sz="15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instructors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TP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MPL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VMPL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$280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245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210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175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140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105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0547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How many </a:t>
            </a:r>
            <a:r>
              <a:rPr lang="en-US" altLang="en-US" dirty="0"/>
              <a:t>workers should they employ to maximize profit?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953000"/>
          </a:xfrm>
        </p:spPr>
        <p:txBody>
          <a:bodyPr>
            <a:normAutofit fontScale="92500" lnSpcReduction="10000"/>
          </a:bodyPr>
          <a:lstStyle/>
          <a:p>
            <a:pPr marL="282575" indent="-219075"/>
            <a:r>
              <a:rPr lang="en-US" altLang="en-US" dirty="0" smtClean="0"/>
              <a:t>A price-taking </a:t>
            </a:r>
            <a:r>
              <a:rPr lang="en-US" altLang="en-US" dirty="0"/>
              <a:t>firm’s profit is maximized by producing the quantity of output at which the </a:t>
            </a:r>
            <a:r>
              <a:rPr lang="en-US" altLang="en-US" b="1" u="sng" dirty="0"/>
              <a:t>marginal cost </a:t>
            </a:r>
            <a:r>
              <a:rPr lang="en-US" altLang="en-US" dirty="0"/>
              <a:t>of the last unit produced is equal to the </a:t>
            </a:r>
            <a:r>
              <a:rPr lang="en-US" altLang="en-US" b="1" u="sng" dirty="0"/>
              <a:t>market price</a:t>
            </a:r>
            <a:r>
              <a:rPr lang="en-US" altLang="en-US" dirty="0"/>
              <a:t>. </a:t>
            </a:r>
            <a:br>
              <a:rPr lang="en-US" altLang="en-US" dirty="0"/>
            </a:br>
            <a:endParaRPr lang="en-US" altLang="en-US" sz="2200" dirty="0"/>
          </a:p>
          <a:p>
            <a:pPr marL="282575" indent="-219075"/>
            <a:r>
              <a:rPr lang="en-US" altLang="en-US" dirty="0" smtClean="0"/>
              <a:t>First determine </a:t>
            </a:r>
            <a:r>
              <a:rPr lang="en-US" altLang="en-US" dirty="0"/>
              <a:t>the optimal quantity of output, </a:t>
            </a:r>
            <a:r>
              <a:rPr lang="en-US" altLang="en-US" dirty="0" smtClean="0"/>
              <a:t>then go </a:t>
            </a:r>
            <a:r>
              <a:rPr lang="en-US" altLang="en-US" dirty="0"/>
              <a:t>back to the production function and find the optimal number of workers. </a:t>
            </a:r>
            <a:br>
              <a:rPr lang="en-US" altLang="en-US" dirty="0"/>
            </a:br>
            <a:endParaRPr lang="en-US" altLang="en-US" sz="2200" dirty="0"/>
          </a:p>
          <a:p>
            <a:pPr marL="282575" indent="-219075"/>
            <a:r>
              <a:rPr lang="en-US" altLang="en-US" dirty="0"/>
              <a:t>There is also an alternative approach based on the value of the marginal product…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54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29"/>
            <a:ext cx="8229600" cy="896471"/>
          </a:xfrm>
        </p:spPr>
        <p:txBody>
          <a:bodyPr/>
          <a:lstStyle/>
          <a:p>
            <a:r>
              <a:rPr lang="en-US" altLang="en-US" dirty="0"/>
              <a:t>Value of the Marginal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sz="2800" dirty="0">
                <a:latin typeface="Arial" pitchFamily="34" charset="0"/>
              </a:rPr>
              <a:t>The </a:t>
            </a:r>
            <a:r>
              <a:rPr lang="en-US" altLang="en-US" sz="2800" b="1" dirty="0">
                <a:latin typeface="Arial" pitchFamily="34" charset="0"/>
              </a:rPr>
              <a:t>value of the marginal product </a:t>
            </a:r>
            <a:r>
              <a:rPr lang="en-US" altLang="en-US" sz="2800" dirty="0">
                <a:latin typeface="Arial" pitchFamily="34" charset="0"/>
              </a:rPr>
              <a:t>of a factor is the extra value of output generated by employing </a:t>
            </a:r>
            <a:r>
              <a:rPr lang="en-US" altLang="en-US" sz="2800" u="sng" dirty="0">
                <a:latin typeface="Arial" pitchFamily="34" charset="0"/>
              </a:rPr>
              <a:t>one more unit </a:t>
            </a:r>
            <a:r>
              <a:rPr lang="en-US" altLang="en-US" sz="2800" dirty="0">
                <a:latin typeface="Arial" pitchFamily="34" charset="0"/>
              </a:rPr>
              <a:t>of that factor. </a:t>
            </a:r>
            <a:r>
              <a:rPr lang="en-US" altLang="en-US" sz="2800" b="1" u="sng" dirty="0" smtClean="0">
                <a:latin typeface="Arial" pitchFamily="34" charset="0"/>
              </a:rPr>
              <a:t>Looks like a demand curve due to diminishing marginal return.</a:t>
            </a:r>
          </a:p>
          <a:p>
            <a:pPr marL="0" indent="0">
              <a:buClr>
                <a:schemeClr val="tx1"/>
              </a:buClr>
              <a:buNone/>
            </a:pPr>
            <a:endParaRPr lang="en-US" altLang="en-US" sz="2800" dirty="0">
              <a:latin typeface="Arial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dirty="0">
                <a:latin typeface="Arial" pitchFamily="34" charset="0"/>
              </a:rPr>
              <a:t>Value of the marginal product of labor = </a:t>
            </a:r>
          </a:p>
          <a:p>
            <a:pPr algn="ctr">
              <a:buClr>
                <a:schemeClr val="tx1"/>
              </a:buClr>
            </a:pPr>
            <a:r>
              <a:rPr lang="en-US" altLang="en-US" i="1" dirty="0">
                <a:latin typeface="Arial" pitchFamily="34" charset="0"/>
              </a:rPr>
              <a:t>VMPL </a:t>
            </a:r>
            <a:r>
              <a:rPr lang="en-US" altLang="en-US" dirty="0">
                <a:latin typeface="Arial" pitchFamily="34" charset="0"/>
              </a:rPr>
              <a:t>= </a:t>
            </a:r>
            <a:r>
              <a:rPr lang="en-US" altLang="en-US" i="1" dirty="0">
                <a:latin typeface="Arial" pitchFamily="34" charset="0"/>
              </a:rPr>
              <a:t>P </a:t>
            </a:r>
            <a:r>
              <a:rPr lang="en-US" altLang="en-US" dirty="0">
                <a:latin typeface="Arial" pitchFamily="34" charset="0"/>
              </a:rPr>
              <a:t>× </a:t>
            </a:r>
            <a:r>
              <a:rPr lang="en-US" altLang="en-US" i="1" dirty="0" smtClean="0">
                <a:latin typeface="Arial" pitchFamily="34" charset="0"/>
              </a:rPr>
              <a:t>MPL</a:t>
            </a:r>
          </a:p>
          <a:p>
            <a:pPr marL="0" indent="0" algn="ctr">
              <a:buClr>
                <a:schemeClr val="tx1"/>
              </a:buClr>
              <a:buNone/>
            </a:pPr>
            <a:endParaRPr lang="en-US" altLang="en-US" dirty="0">
              <a:latin typeface="Arial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sz="2800" dirty="0">
                <a:latin typeface="Arial" pitchFamily="34" charset="0"/>
              </a:rPr>
              <a:t>The general rule is that a profit-maximizing, price-taking producer employs each factor of production up to the point at which </a:t>
            </a:r>
            <a:r>
              <a:rPr lang="en-US" altLang="en-US" sz="2800" i="1" dirty="0">
                <a:latin typeface="Arial" pitchFamily="34" charset="0"/>
              </a:rPr>
              <a:t>the value of the marginal product of the last unit of the factor employed is equal to that factor’s price.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87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Labor as a Factor of Production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52875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each driving instructor gets paid $160, how many instructors should be hired?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Optimal 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lang="en-US" sz="3200" b="1" i="0" u="none" strike="noStrike" cap="none" baseline="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rPr>
              <a:t>VMPL= W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 i="0" u="none" strike="noStrike" cap="none" baseline="0">
              <a:solidFill>
                <a:srgbClr val="A500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6" name="Shape 106"/>
          <p:cNvGraphicFramePr/>
          <p:nvPr>
            <p:extLst>
              <p:ext uri="{D42A27DB-BD31-4B8C-83A1-F6EECF244321}">
                <p14:modId xmlns:p14="http://schemas.microsoft.com/office/powerpoint/2010/main" val="1297330460"/>
              </p:ext>
            </p:extLst>
          </p:nvPr>
        </p:nvGraphicFramePr>
        <p:xfrm>
          <a:off x="4764087" y="2255836"/>
          <a:ext cx="4144925" cy="36162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36625"/>
                <a:gridCol w="1035050"/>
                <a:gridCol w="1036625"/>
                <a:gridCol w="1036625"/>
              </a:tblGrid>
              <a:tr h="4572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400" b="1" i="0" u="none" strike="noStrike" cap="none" baseline="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Lester's </a:t>
                      </a:r>
                      <a:r>
                        <a:rPr lang="en-US" sz="2400" b="1" i="0" u="none" strike="noStrike" cap="none" baseline="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Driving School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3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 </a:t>
                      </a:r>
                      <a:r>
                        <a:rPr lang="en-US" sz="15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instructors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TP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MPL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VMPL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$280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245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210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175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140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CD3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105</a:t>
                      </a:r>
                    </a:p>
                  </a:txBody>
                  <a:tcPr marL="0" marR="0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83684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Value of the Marginal Product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105400" cy="438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prstDash val="sysDot"/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400" y="5958588"/>
            <a:ext cx="8839200" cy="71913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</a:extLst>
        </p:spPr>
        <p:txBody>
          <a:bodyPr/>
          <a:lstStyle>
            <a:lvl1pPr marL="1588" indent="-1588" eaLnBrk="0" hangingPunct="0">
              <a:defRPr sz="2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Arial" pitchFamily="34" charset="0"/>
              </a:rPr>
              <a:t>To maximize profit, George and Martha will employ workers up to the point at which, for the last worker employed, </a:t>
            </a:r>
            <a:r>
              <a:rPr lang="en-US" altLang="en-US" i="1" dirty="0">
                <a:solidFill>
                  <a:schemeClr val="bg1"/>
                </a:solidFill>
                <a:latin typeface="Arial" pitchFamily="34" charset="0"/>
              </a:rPr>
              <a:t>VMPL </a:t>
            </a:r>
            <a:r>
              <a:rPr lang="en-US" altLang="en-US" dirty="0">
                <a:solidFill>
                  <a:schemeClr val="bg1"/>
                </a:solidFill>
                <a:latin typeface="Arial" pitchFamily="34" charset="0"/>
              </a:rPr>
              <a:t>= </a:t>
            </a:r>
            <a:r>
              <a:rPr lang="en-US" altLang="en-US" i="1" dirty="0">
                <a:solidFill>
                  <a:schemeClr val="bg1"/>
                </a:solidFill>
                <a:latin typeface="Arial" pitchFamily="34" charset="0"/>
              </a:rPr>
              <a:t>W.</a:t>
            </a:r>
            <a:endParaRPr lang="en-US" altLang="en-US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18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sz="1400" smtClean="0">
                <a:latin typeface="Arial" charset="0"/>
              </a:rPr>
              <a:t>Harcourt, Inc.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5587684-31D8-419A-B8EB-DB7D05898F20}" type="slidenum">
              <a:rPr lang="en-US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153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>
                <a:ea typeface="ＭＳ Ｐゴシック" charset="-128"/>
              </a:rPr>
              <a:t>The Demand for a resource: Perfect Competition in the sale of the Product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1262063" y="2800350"/>
            <a:ext cx="33655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/>
              <a:t>0</a:t>
            </a:r>
          </a:p>
          <a:p>
            <a:r>
              <a:rPr lang="en-US"/>
              <a:t>1</a:t>
            </a:r>
          </a:p>
          <a:p>
            <a:r>
              <a:rPr lang="en-US"/>
              <a:t>2</a:t>
            </a:r>
          </a:p>
          <a:p>
            <a:r>
              <a:rPr lang="en-US"/>
              <a:t>3</a:t>
            </a:r>
          </a:p>
          <a:p>
            <a:r>
              <a:rPr lang="en-US"/>
              <a:t>4</a:t>
            </a:r>
          </a:p>
          <a:p>
            <a:r>
              <a:rPr lang="en-US"/>
              <a:t>5</a:t>
            </a:r>
          </a:p>
          <a:p>
            <a:r>
              <a:rPr lang="en-US"/>
              <a:t>6</a:t>
            </a:r>
          </a:p>
          <a:p>
            <a:r>
              <a:rPr lang="en-US"/>
              <a:t>7</a:t>
            </a: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1077913" y="1911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/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2489779" y="2824139"/>
            <a:ext cx="48895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dirty="0"/>
              <a:t>0</a:t>
            </a:r>
          </a:p>
          <a:p>
            <a:r>
              <a:rPr lang="en-US" dirty="0"/>
              <a:t>7</a:t>
            </a:r>
          </a:p>
          <a:p>
            <a:r>
              <a:rPr lang="en-US" dirty="0"/>
              <a:t>13</a:t>
            </a:r>
          </a:p>
          <a:p>
            <a:r>
              <a:rPr lang="en-US" dirty="0"/>
              <a:t>18</a:t>
            </a:r>
          </a:p>
          <a:p>
            <a:r>
              <a:rPr lang="en-US" dirty="0"/>
              <a:t>22</a:t>
            </a:r>
          </a:p>
          <a:p>
            <a:r>
              <a:rPr lang="en-US" dirty="0"/>
              <a:t>25</a:t>
            </a:r>
          </a:p>
          <a:p>
            <a:r>
              <a:rPr lang="en-US" dirty="0"/>
              <a:t>27</a:t>
            </a:r>
          </a:p>
          <a:p>
            <a:r>
              <a:rPr lang="en-US" dirty="0"/>
              <a:t>28</a:t>
            </a: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6051550" y="2758199"/>
            <a:ext cx="4921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dirty="0"/>
              <a:t>0</a:t>
            </a:r>
          </a:p>
          <a:p>
            <a:r>
              <a:rPr lang="en-US" dirty="0"/>
              <a:t>14</a:t>
            </a:r>
          </a:p>
          <a:p>
            <a:r>
              <a:rPr lang="en-US" dirty="0"/>
              <a:t>__</a:t>
            </a:r>
          </a:p>
          <a:p>
            <a:r>
              <a:rPr lang="en-US" dirty="0"/>
              <a:t>36</a:t>
            </a:r>
          </a:p>
          <a:p>
            <a:r>
              <a:rPr lang="en-US" dirty="0"/>
              <a:t>__</a:t>
            </a:r>
          </a:p>
          <a:p>
            <a:r>
              <a:rPr lang="en-US" dirty="0"/>
              <a:t>50</a:t>
            </a:r>
          </a:p>
          <a:p>
            <a:r>
              <a:rPr lang="en-US" dirty="0"/>
              <a:t>__</a:t>
            </a:r>
          </a:p>
          <a:p>
            <a:r>
              <a:rPr lang="en-US" dirty="0"/>
              <a:t>56</a:t>
            </a:r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7202488" y="2757457"/>
            <a:ext cx="4921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dirty="0"/>
              <a:t>--</a:t>
            </a:r>
          </a:p>
          <a:p>
            <a:r>
              <a:rPr lang="en-US" dirty="0"/>
              <a:t>14</a:t>
            </a:r>
          </a:p>
          <a:p>
            <a:r>
              <a:rPr lang="en-US" dirty="0"/>
              <a:t>__</a:t>
            </a:r>
          </a:p>
          <a:p>
            <a:r>
              <a:rPr lang="en-US" dirty="0"/>
              <a:t>10</a:t>
            </a:r>
          </a:p>
          <a:p>
            <a:r>
              <a:rPr lang="en-US" dirty="0"/>
              <a:t>8</a:t>
            </a:r>
          </a:p>
          <a:p>
            <a:r>
              <a:rPr lang="en-US" dirty="0"/>
              <a:t>__</a:t>
            </a:r>
          </a:p>
          <a:p>
            <a:r>
              <a:rPr lang="en-US" dirty="0"/>
              <a:t>4</a:t>
            </a:r>
          </a:p>
          <a:p>
            <a:r>
              <a:rPr lang="en-US" dirty="0"/>
              <a:t>2</a:t>
            </a:r>
          </a:p>
        </p:txBody>
      </p:sp>
      <p:sp>
        <p:nvSpPr>
          <p:cNvPr id="34826" name="Text Box 14"/>
          <p:cNvSpPr txBox="1">
            <a:spLocks noChangeArrowheads="1"/>
          </p:cNvSpPr>
          <p:nvPr/>
        </p:nvSpPr>
        <p:spPr bwMode="auto">
          <a:xfrm>
            <a:off x="735013" y="1957388"/>
            <a:ext cx="1543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/>
              <a:t>Units of resource</a:t>
            </a:r>
          </a:p>
        </p:txBody>
      </p:sp>
      <p:sp>
        <p:nvSpPr>
          <p:cNvPr id="34827" name="Text Box 15"/>
          <p:cNvSpPr txBox="1">
            <a:spLocks noChangeArrowheads="1"/>
          </p:cNvSpPr>
          <p:nvPr/>
        </p:nvSpPr>
        <p:spPr bwMode="auto">
          <a:xfrm>
            <a:off x="2185988" y="1911350"/>
            <a:ext cx="11318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/>
              <a:t>Total </a:t>
            </a:r>
          </a:p>
          <a:p>
            <a:r>
              <a:rPr lang="en-US"/>
              <a:t>Product</a:t>
            </a:r>
          </a:p>
        </p:txBody>
      </p:sp>
      <p:sp>
        <p:nvSpPr>
          <p:cNvPr id="34828" name="Text Box 16"/>
          <p:cNvSpPr txBox="1">
            <a:spLocks noChangeArrowheads="1"/>
          </p:cNvSpPr>
          <p:nvPr/>
        </p:nvSpPr>
        <p:spPr bwMode="auto">
          <a:xfrm>
            <a:off x="3435350" y="2054225"/>
            <a:ext cx="8178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dirty="0" smtClean="0"/>
              <a:t>MPL</a:t>
            </a:r>
            <a:endParaRPr lang="en-US" dirty="0"/>
          </a:p>
        </p:txBody>
      </p:sp>
      <p:sp>
        <p:nvSpPr>
          <p:cNvPr id="34829" name="Text Box 17"/>
          <p:cNvSpPr txBox="1">
            <a:spLocks noChangeArrowheads="1"/>
          </p:cNvSpPr>
          <p:nvPr/>
        </p:nvSpPr>
        <p:spPr bwMode="auto">
          <a:xfrm>
            <a:off x="4440238" y="1911350"/>
            <a:ext cx="11318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dirty="0"/>
              <a:t>Product</a:t>
            </a:r>
          </a:p>
          <a:p>
            <a:r>
              <a:rPr lang="en-US" dirty="0"/>
              <a:t>Price</a:t>
            </a:r>
          </a:p>
        </p:txBody>
      </p:sp>
      <p:sp>
        <p:nvSpPr>
          <p:cNvPr id="34830" name="Text Box 18"/>
          <p:cNvSpPr txBox="1">
            <a:spLocks noChangeArrowheads="1"/>
          </p:cNvSpPr>
          <p:nvPr/>
        </p:nvSpPr>
        <p:spPr bwMode="auto">
          <a:xfrm>
            <a:off x="5705475" y="1911350"/>
            <a:ext cx="1250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/>
              <a:t>Total </a:t>
            </a:r>
          </a:p>
          <a:p>
            <a:r>
              <a:rPr lang="en-US"/>
              <a:t>Revenue</a:t>
            </a:r>
          </a:p>
        </p:txBody>
      </p:sp>
      <p:sp>
        <p:nvSpPr>
          <p:cNvPr id="34831" name="Text Box 19"/>
          <p:cNvSpPr txBox="1">
            <a:spLocks noChangeArrowheads="1"/>
          </p:cNvSpPr>
          <p:nvPr/>
        </p:nvSpPr>
        <p:spPr bwMode="auto">
          <a:xfrm>
            <a:off x="6958013" y="2139950"/>
            <a:ext cx="1040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dirty="0" smtClean="0"/>
              <a:t>VMPL</a:t>
            </a:r>
            <a:endParaRPr lang="en-US" dirty="0"/>
          </a:p>
        </p:txBody>
      </p:sp>
      <p:sp>
        <p:nvSpPr>
          <p:cNvPr id="34832" name="Rectangle 20"/>
          <p:cNvSpPr>
            <a:spLocks noChangeArrowheads="1"/>
          </p:cNvSpPr>
          <p:nvPr/>
        </p:nvSpPr>
        <p:spPr bwMode="auto">
          <a:xfrm>
            <a:off x="0" y="6291263"/>
            <a:ext cx="9144000" cy="5651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TextBox 18"/>
          <p:cNvSpPr txBox="1">
            <a:spLocks noChangeArrowheads="1"/>
          </p:cNvSpPr>
          <p:nvPr/>
        </p:nvSpPr>
        <p:spPr bwMode="auto">
          <a:xfrm>
            <a:off x="3435350" y="2767012"/>
            <a:ext cx="4921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dirty="0"/>
              <a:t>--</a:t>
            </a:r>
          </a:p>
          <a:p>
            <a:r>
              <a:rPr lang="en-US" dirty="0"/>
              <a:t>7</a:t>
            </a:r>
          </a:p>
          <a:p>
            <a:r>
              <a:rPr lang="en-US" dirty="0"/>
              <a:t>__</a:t>
            </a:r>
          </a:p>
          <a:p>
            <a:r>
              <a:rPr lang="en-US" dirty="0"/>
              <a:t>__</a:t>
            </a:r>
          </a:p>
          <a:p>
            <a:r>
              <a:rPr lang="en-US" dirty="0"/>
              <a:t>__</a:t>
            </a:r>
          </a:p>
          <a:p>
            <a:r>
              <a:rPr lang="en-US" dirty="0"/>
              <a:t>__</a:t>
            </a:r>
          </a:p>
          <a:p>
            <a:r>
              <a:rPr lang="en-US" dirty="0"/>
              <a:t>__</a:t>
            </a:r>
          </a:p>
          <a:p>
            <a:r>
              <a:rPr lang="en-US" dirty="0"/>
              <a:t>__</a:t>
            </a:r>
          </a:p>
        </p:txBody>
      </p:sp>
      <p:sp>
        <p:nvSpPr>
          <p:cNvPr id="20498" name="TextBox 19"/>
          <p:cNvSpPr txBox="1">
            <a:spLocks noChangeArrowheads="1"/>
          </p:cNvSpPr>
          <p:nvPr/>
        </p:nvSpPr>
        <p:spPr bwMode="auto">
          <a:xfrm>
            <a:off x="4668044" y="2807471"/>
            <a:ext cx="33813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dirty="0"/>
              <a:t>2</a:t>
            </a:r>
          </a:p>
          <a:p>
            <a:r>
              <a:rPr lang="en-US" dirty="0"/>
              <a:t>2</a:t>
            </a:r>
          </a:p>
          <a:p>
            <a:r>
              <a:rPr lang="en-US" dirty="0"/>
              <a:t>2</a:t>
            </a:r>
          </a:p>
          <a:p>
            <a:r>
              <a:rPr lang="en-US" dirty="0"/>
              <a:t>2</a:t>
            </a:r>
          </a:p>
          <a:p>
            <a:r>
              <a:rPr lang="en-US" dirty="0"/>
              <a:t>2</a:t>
            </a:r>
          </a:p>
          <a:p>
            <a:r>
              <a:rPr lang="en-US" dirty="0"/>
              <a:t>2</a:t>
            </a:r>
          </a:p>
          <a:p>
            <a:r>
              <a:rPr lang="en-US" dirty="0"/>
              <a:t>2</a:t>
            </a:r>
          </a:p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56074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utoUpdateAnimBg="0"/>
      <p:bldP spid="83974" grpId="0" autoUpdateAnimBg="0"/>
      <p:bldP spid="83976" grpId="0" autoUpdateAnimBg="0"/>
      <p:bldP spid="83979" grpId="0" autoUpdateAnimBg="0"/>
      <p:bldP spid="83981" grpId="0" autoUpdateAnimBg="0"/>
      <p:bldP spid="20497" grpId="0"/>
      <p:bldP spid="204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sz="1400" smtClean="0">
                <a:latin typeface="Arial" charset="0"/>
              </a:rPr>
              <a:t>Harcourt, Inc.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CCE3F02-5264-4B51-AA03-C906F5F292F6}" type="slidenum">
              <a:rPr lang="en-US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>
                <a:ea typeface="ＭＳ Ｐゴシック" charset="-128"/>
              </a:rPr>
              <a:t>The Demand for a resource: </a:t>
            </a:r>
            <a:r>
              <a:rPr lang="en-US" sz="2800" b="1" u="sng" dirty="0" smtClean="0">
                <a:ea typeface="ＭＳ Ｐゴシック" charset="-128"/>
              </a:rPr>
              <a:t>Imperfect Competition </a:t>
            </a:r>
            <a:r>
              <a:rPr lang="en-US" sz="2800" b="1" dirty="0" smtClean="0">
                <a:ea typeface="ＭＳ Ｐゴシック" charset="-128"/>
              </a:rPr>
              <a:t>in the sale of the product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1231900" y="2779713"/>
            <a:ext cx="33655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/>
              <a:t>0</a:t>
            </a:r>
          </a:p>
          <a:p>
            <a:r>
              <a:rPr lang="en-US"/>
              <a:t>1</a:t>
            </a:r>
          </a:p>
          <a:p>
            <a:r>
              <a:rPr lang="en-US"/>
              <a:t>2</a:t>
            </a:r>
          </a:p>
          <a:p>
            <a:r>
              <a:rPr lang="en-US"/>
              <a:t>3</a:t>
            </a:r>
          </a:p>
          <a:p>
            <a:r>
              <a:rPr lang="en-US"/>
              <a:t>4</a:t>
            </a:r>
          </a:p>
          <a:p>
            <a:r>
              <a:rPr lang="en-US"/>
              <a:t>5</a:t>
            </a:r>
          </a:p>
          <a:p>
            <a:r>
              <a:rPr lang="en-US"/>
              <a:t>6</a:t>
            </a:r>
          </a:p>
          <a:p>
            <a:r>
              <a:rPr lang="en-US"/>
              <a:t>7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2563813" y="2741613"/>
            <a:ext cx="48895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/>
              <a:t>0</a:t>
            </a:r>
          </a:p>
          <a:p>
            <a:r>
              <a:rPr lang="en-US"/>
              <a:t>7</a:t>
            </a:r>
          </a:p>
          <a:p>
            <a:r>
              <a:rPr lang="en-US"/>
              <a:t>13</a:t>
            </a:r>
          </a:p>
          <a:p>
            <a:r>
              <a:rPr lang="en-US"/>
              <a:t>18</a:t>
            </a:r>
          </a:p>
          <a:p>
            <a:r>
              <a:rPr lang="en-US"/>
              <a:t>22</a:t>
            </a:r>
          </a:p>
          <a:p>
            <a:r>
              <a:rPr lang="en-US"/>
              <a:t>25</a:t>
            </a:r>
          </a:p>
          <a:p>
            <a:r>
              <a:rPr lang="en-US"/>
              <a:t>27</a:t>
            </a:r>
          </a:p>
          <a:p>
            <a:r>
              <a:rPr lang="en-US"/>
              <a:t>28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3630613" y="2779713"/>
            <a:ext cx="388937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/>
              <a:t>--</a:t>
            </a:r>
          </a:p>
          <a:p>
            <a:r>
              <a:rPr lang="en-US"/>
              <a:t>7</a:t>
            </a:r>
          </a:p>
          <a:p>
            <a:r>
              <a:rPr lang="en-US"/>
              <a:t>6</a:t>
            </a:r>
          </a:p>
          <a:p>
            <a:r>
              <a:rPr lang="en-US"/>
              <a:t>5</a:t>
            </a:r>
          </a:p>
          <a:p>
            <a:r>
              <a:rPr lang="en-US"/>
              <a:t>4</a:t>
            </a:r>
          </a:p>
          <a:p>
            <a:r>
              <a:rPr lang="en-US"/>
              <a:t>3</a:t>
            </a:r>
          </a:p>
          <a:p>
            <a:r>
              <a:rPr lang="en-US"/>
              <a:t>2</a:t>
            </a:r>
          </a:p>
          <a:p>
            <a:r>
              <a:rPr lang="en-US"/>
              <a:t>1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4440238" y="2779713"/>
            <a:ext cx="71755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/>
              <a:t>2.80</a:t>
            </a:r>
          </a:p>
          <a:p>
            <a:r>
              <a:rPr lang="en-US"/>
              <a:t>2.60</a:t>
            </a:r>
          </a:p>
          <a:p>
            <a:r>
              <a:rPr lang="en-US"/>
              <a:t>2.40</a:t>
            </a:r>
          </a:p>
          <a:p>
            <a:r>
              <a:rPr lang="en-US"/>
              <a:t>2.20</a:t>
            </a:r>
          </a:p>
          <a:p>
            <a:r>
              <a:rPr lang="en-US"/>
              <a:t>2.00</a:t>
            </a:r>
          </a:p>
          <a:p>
            <a:r>
              <a:rPr lang="en-US"/>
              <a:t>1.85</a:t>
            </a:r>
          </a:p>
          <a:p>
            <a:r>
              <a:rPr lang="en-US"/>
              <a:t>1.75</a:t>
            </a:r>
          </a:p>
          <a:p>
            <a:r>
              <a:rPr lang="en-US"/>
              <a:t>1.65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5830888" y="2779713"/>
            <a:ext cx="86995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/>
              <a:t>0</a:t>
            </a:r>
          </a:p>
          <a:p>
            <a:r>
              <a:rPr lang="en-US"/>
              <a:t>18.20</a:t>
            </a:r>
          </a:p>
          <a:p>
            <a:r>
              <a:rPr lang="en-US"/>
              <a:t>31.20</a:t>
            </a:r>
          </a:p>
          <a:p>
            <a:r>
              <a:rPr lang="en-US"/>
              <a:t>39.60</a:t>
            </a:r>
          </a:p>
          <a:p>
            <a:r>
              <a:rPr lang="en-US"/>
              <a:t>44.00</a:t>
            </a:r>
          </a:p>
          <a:p>
            <a:r>
              <a:rPr lang="en-US"/>
              <a:t>46.25</a:t>
            </a:r>
          </a:p>
          <a:p>
            <a:r>
              <a:rPr lang="en-US"/>
              <a:t>47.25</a:t>
            </a:r>
          </a:p>
          <a:p>
            <a:r>
              <a:rPr lang="en-US"/>
              <a:t>46.20</a:t>
            </a: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7019925" y="2746375"/>
            <a:ext cx="8778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/>
              <a:t>----</a:t>
            </a:r>
          </a:p>
          <a:p>
            <a:r>
              <a:rPr lang="en-US"/>
              <a:t>18.20</a:t>
            </a:r>
          </a:p>
          <a:p>
            <a:r>
              <a:rPr lang="en-US"/>
              <a:t>13.00</a:t>
            </a:r>
          </a:p>
          <a:p>
            <a:r>
              <a:rPr lang="en-US"/>
              <a:t>8.40</a:t>
            </a:r>
          </a:p>
          <a:p>
            <a:r>
              <a:rPr lang="en-US"/>
              <a:t>4.40</a:t>
            </a:r>
          </a:p>
          <a:p>
            <a:r>
              <a:rPr lang="en-US"/>
              <a:t>2.25</a:t>
            </a:r>
          </a:p>
          <a:p>
            <a:r>
              <a:rPr lang="en-US"/>
              <a:t>1.00</a:t>
            </a:r>
          </a:p>
          <a:p>
            <a:r>
              <a:rPr lang="en-US"/>
              <a:t>-1.05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735013" y="1957388"/>
            <a:ext cx="1543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/>
              <a:t>Units of resource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2185988" y="1911350"/>
            <a:ext cx="11318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/>
              <a:t>Total </a:t>
            </a:r>
          </a:p>
          <a:p>
            <a:r>
              <a:rPr lang="en-US"/>
              <a:t>Product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3435350" y="2054225"/>
            <a:ext cx="8178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dirty="0" smtClean="0"/>
              <a:t>MPL</a:t>
            </a:r>
            <a:endParaRPr lang="en-US" dirty="0"/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4440238" y="1911350"/>
            <a:ext cx="11318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/>
              <a:t>Product</a:t>
            </a:r>
          </a:p>
          <a:p>
            <a:r>
              <a:rPr lang="en-US"/>
              <a:t>Price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5705475" y="1911350"/>
            <a:ext cx="1250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/>
              <a:t>Total </a:t>
            </a:r>
          </a:p>
          <a:p>
            <a:r>
              <a:rPr lang="en-US"/>
              <a:t>Revenue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6958013" y="2139950"/>
            <a:ext cx="1040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dirty="0" smtClean="0"/>
              <a:t>VMPL</a:t>
            </a:r>
            <a:endParaRPr lang="en-US" dirty="0"/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0" y="6284913"/>
            <a:ext cx="9144000" cy="5651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3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utoUpdateAnimBg="0"/>
      <p:bldP spid="88068" grpId="0" autoUpdateAnimBg="0"/>
      <p:bldP spid="88070" grpId="0" autoUpdateAnimBg="0"/>
      <p:bldP spid="88071" grpId="0" autoUpdateAnimBg="0"/>
      <p:bldP spid="88072" grpId="0" autoUpdateAnimBg="0"/>
      <p:bldP spid="88073" grpId="0" autoUpdateAnimBg="0"/>
      <p:bldP spid="8807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sz="1400" smtClean="0">
                <a:latin typeface="Arial" charset="0"/>
              </a:rPr>
              <a:t>Harcourt, Inc.</a:t>
            </a: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38206E1-D27D-42CC-8A78-BA1DFDC56852}" type="slidenum">
              <a:rPr lang="en-US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0"/>
            <a:ext cx="8208962" cy="4114800"/>
          </a:xfrm>
        </p:spPr>
        <p:txBody>
          <a:bodyPr/>
          <a:lstStyle/>
          <a:p>
            <a:pPr eaLnBrk="1" hangingPunct="1"/>
            <a:r>
              <a:rPr lang="en-US" sz="2600" dirty="0" smtClean="0">
                <a:ea typeface="ＭＳ Ｐゴシック" charset="-128"/>
              </a:rPr>
              <a:t>What is the evidence that this is an imperfectly competitive product market?</a:t>
            </a:r>
          </a:p>
          <a:p>
            <a:pPr eaLnBrk="1" hangingPunct="1"/>
            <a:r>
              <a:rPr lang="en-US" sz="2600" dirty="0" smtClean="0">
                <a:ea typeface="ＭＳ Ｐゴシック" charset="-128"/>
              </a:rPr>
              <a:t>Why does the MRP of the imperfectly competitive firm fall more rapidly than the MRP of the perfect competitor?</a:t>
            </a:r>
          </a:p>
          <a:p>
            <a:pPr eaLnBrk="1" hangingPunct="1"/>
            <a:r>
              <a:rPr lang="en-US" sz="2600" dirty="0" smtClean="0">
                <a:ea typeface="ＭＳ Ｐゴシック" charset="-128"/>
              </a:rPr>
              <a:t>A: Demand curve will be steeper than in PC. The steeper slope results from both an decrease in the MPP and a decrease in the product price required to permit the firm to sell a larger output.</a:t>
            </a:r>
            <a:endParaRPr lang="en-US" dirty="0" smtClean="0">
              <a:ea typeface="ＭＳ Ｐゴシック" charset="-128"/>
            </a:endParaRPr>
          </a:p>
        </p:txBody>
      </p:sp>
      <p:pic>
        <p:nvPicPr>
          <p:cNvPr id="36869" name="Picture 4" descr="&#10;Picture 1.pdf                                                  00011267Macintosh HD                   BEC33D4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3752850"/>
            <a:ext cx="47879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0" y="6284913"/>
            <a:ext cx="9144000" cy="5651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2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influences how much a person earns?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752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Derived Demand: </a:t>
            </a:r>
            <a:r>
              <a:rPr lang="en-US" dirty="0" smtClean="0"/>
              <a:t>demand from the firm’s output price (How much people want to buy the stuff made/service provided)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44386"/>
            <a:ext cx="5410200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18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sz="1400" smtClean="0">
                <a:latin typeface="Arial" charset="0"/>
              </a:rPr>
              <a:t>Harcourt, Inc.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A55FA29-EF18-495C-85B9-DFC49DA34F03}" type="slidenum">
              <a:rPr lang="en-US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endParaRPr lang="en-US" b="1" dirty="0">
              <a:latin typeface="Comic Sans MS" charset="0"/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an ”extra" payment for a factor of production (such as land) that does not change the amount of the factor that is supplied.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Economic Rent</a:t>
            </a:r>
            <a:endParaRPr lang="en-US" b="1" dirty="0" smtClean="0">
              <a:latin typeface="Comic Sans MS" charset="0"/>
              <a:ea typeface="ＭＳ Ｐゴシック" charset="-128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6284913"/>
            <a:ext cx="9144000" cy="5651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648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p"/>
      <p:bldP spid="1536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sz="1400" smtClean="0">
                <a:latin typeface="Arial" charset="0"/>
              </a:rPr>
              <a:t>Harcourt, Inc.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7974D5C-1F83-4BB7-955D-36F39456EBC7}" type="slidenum">
              <a:rPr lang="en-US">
                <a:latin typeface="Arial" charset="0"/>
              </a:rPr>
              <a:pPr/>
              <a:t>21</a:t>
            </a:fld>
            <a:endParaRPr lang="en-US">
              <a:latin typeface="Arial" charset="0"/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Application of Rent Theory: Salaries of Professional Athletes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When athletes would be willing to play for quite a bit less than their salary, the “excess” salary is </a:t>
            </a:r>
            <a:r>
              <a:rPr lang="en-US" sz="28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economic rent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lvl="1" eaLnBrk="1" hangingPunct="1"/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This same analysis applies to any factor of production whose supply curve is not horizontal.</a:t>
            </a:r>
          </a:p>
          <a:p>
            <a:pPr lvl="1" eaLnBrk="1" hangingPunct="1"/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Only those factors that can be reproduced by a number of producers at constant cost earn no rents.</a:t>
            </a:r>
          </a:p>
        </p:txBody>
      </p:sp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0" y="6284913"/>
            <a:ext cx="9144000" cy="5651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54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2238"/>
            <a:ext cx="7848600" cy="1295400"/>
          </a:xfrm>
        </p:spPr>
        <p:txBody>
          <a:bodyPr/>
          <a:lstStyle/>
          <a:p>
            <a:pPr algn="ctr" eaLnBrk="1" hangingPunct="1"/>
            <a:r>
              <a:rPr lang="en-US" sz="4000" smtClean="0">
                <a:ea typeface="ＭＳ Ｐゴシック" charset="-128"/>
              </a:rPr>
              <a:t>Monopsony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ea typeface="ＭＳ Ｐゴシック" charset="-128"/>
              </a:rPr>
              <a:t>a market structure in which there is only a single </a:t>
            </a:r>
            <a:r>
              <a:rPr lang="en-US" b="1" u="sng" dirty="0" smtClean="0">
                <a:ea typeface="ＭＳ Ｐゴシック" charset="-128"/>
              </a:rPr>
              <a:t>buyer</a:t>
            </a:r>
            <a:r>
              <a:rPr lang="en-US" dirty="0" smtClean="0">
                <a:ea typeface="ＭＳ Ｐゴシック" charset="-128"/>
              </a:rPr>
              <a:t> of a good, service, or resource.</a:t>
            </a:r>
          </a:p>
        </p:txBody>
      </p:sp>
      <p:pic>
        <p:nvPicPr>
          <p:cNvPr id="4" name="Picture 5" descr="bru19674_1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29000"/>
            <a:ext cx="400326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DCAQMDASIAAhEBAxEB/8QAGwAAAwADAQEAAAAAAAAAAAAAAAECAwQFBgf/xABJEAABAwMCAgcDCgMFBAsAAAABAAIDBAUREiEGMRMiQVFhcYEUMqEHFSMzQlJikbHBcoKiFiQ1krIlNmPhQ0RTVFVzdJOzwtH/xAAbAQABBQEBAAAAAAAAAAAAAAABAAIDBAUGB//EADMRAAICAQIEAggGAgMAAAAAAAABAgMRBCEFEjFBE1EiMmFxgZGh8AYUQrHB4SPRFTM0/9oADAMBAAIRAxEAPwDVQnhJz2tDi5wAaMu8FqtpdTn4xlL1VkMIUPnjYQHO3Li3GO0c1ie2SeUtDyyIAZLebsqOVqW0d2WqtHNpzs9GKWc49qWy77sz6hnAIz5oWIUkTRsHavvF7if1WUDS0AnOBjJ7UY8/68DLlRt4Lb96X8AjCajpI9LnB7dLeZzyRcorqyOFVlnqRb9y8+nzHhLCIpGSs1xnLe9MkDt8UcrGReHPmcMboWElEc7JHYaHY3AdjY454WXCEZKSyg21TqlyzWGShPCSIwSSpCQSUlSxTzRU7Nc0jWNzgE9p7h3nwQeArfoWlhblHZL5XgOgoBSxHlLXOMZPlGAXfnpXWh4HqHtzWXuQHtbS0zGAer9RWVqONaGh8sp5fs3L1XDtRYsqOPeecQvU/wBhKXT/AIvddXfri/To1pVXBVTACae8TOH/AB6dkg9dOkqvD8RaGTxlr4Ez4TqEuxwkLJW2W/07mkMgnpxnpJaJuuUDwjeR8C7yWv0Vs9ldObjcqhweI+iZI2N5kPJmgNBDvA+fJaNeuotWa5ZIHobY+tsWmij4fkJdJVXKsiLvdhikDxH5ueDqPoAsklouMIJpaqCtaPsTN6J/o4ZB/IKVXRYHpZroY0lqtr2Cd1NPHLBUsGXQytw4DvHYR4jZZRURH7WPRSpprKK7i4vDMyFLXBwy0g+SpEAIQhIQIQhIRuOaHNIIyDstV9IMSlretjEZLs4GN+fqt3CWE6dcZ+shtGquo/65Y/rc0ZaR7hz19Z2QX6cg95A/NZxFJpaS5olA3LR1T4YWfCxTU4lOrW9p/CR+4UTpjFeivqWoa+y2a8abSWd0k+vbGVt5r6CbI4HTK3Se/mCtdxc9swbneYN2GccsrIKIagZJZHgHOk4APngLZwgqpzWLCWWro08s6bd7POMLKz0WX+/XoabRK2ZwcRksOnG+wIxnx5rGInRwtM4BaW4EbIycE7788/kuhhGEPysMYEuMX8yk0u2dlvhJfBbdEaMs02WO0PBLdow0kk+J7FRdI6QOkboiaXZe4423H/NbZCRAIwdwj+X3y5MauJtJJQS7ZXXHsfb67mtSyteC2PeNuzXgbHy8lnVYSUsI8sUilfcrbHNLGRYSIVJJxHkjCFSwVkzoIC9kZllcQyKNvOR7jhrR5kgINpLLCk28IzU0FVcK5lvtsImq5Bqw44ZEzlreexvxJ2C9zZeGqGyubNn2y44w+slbu3vEY5Mb5bntJW3w7ZGcOWgQOcJLhU4kq5x9t+OQ/COTR3eJK3FwvHOMTsk6anhdzqNBoY1R5pbsEIQuWNQEIQkI0aym05liGO0gfqvP3iyUt1kZUnEFwi3hrGNBc08sOH2m7nY9+xC2r/f6igqaxkUlDC2jpW1HR1WQ6qzq6rDqGPdxnDt3Dbv3ZmYDJAxzGyNDg13NuRyPiFpUStp5Z5w+xE+WeYs8Y+5ex9JT3OPoq2Ihphj63TZ90x/eDsHHdgg4wpZFcqs655xRRnlFAGvk/meQRnwA9SunxdDHHRRXYtHS254fqxv0TiGyN/I58x4rRZd7Y+To2XGkc88gJ27/ABXZaHVfmaeZ9VszMur8OWDWrOHqWvDfaqqudKzJildUFxjPeByXBDZ6aploq0AVMOMlvuyNPJ7fA/A7L2i4vFlOPYYbi0fSUcgDz3xPIDh6HB9FoVz5WU7q1OPtOU0lpy04K24Jw/qu2d+q00K6Zh00LFTydIzfmNisqQgQhCQjoIVYRhTFPJKE8IwkEWEsKsJFIWScIVI5oBIRhUQkkInCSpCQScJKksIBJW3wzTiu41tMDhllM2WscPFoDWf1Pz6LVwuv8n/++8+f/Cjj/wB5uf2VTXNx08mi3oVzXxye8q3ap3eGywrJUDE8nmsa8qvbdsm/NnZR9VAhCFEOBCEJCIkghlcx0sUb3RnUwuaCWnvHcV57iuO9vmhNpEroxGcBhj0iXUN5dW5Zp1e7vn0WbhiC9xPqXXuVztQZpa6RrhrBdrczA6rDlgDTvsc+PYrKqnoqWWqq5WQwRNLpJHnAaFai3RclHEsfFbkfrRz0PF8ZyCS2MtrD9JcJmwgdoYCHPd5BoP5hRJDFKwskiY9h+y5oI/JaVTQfO1UbjcmSML24pIdRY+nizs7IOQ93M9wwO9atLc3UddPbq2V9S6JoeyaKJz3aT2SBgOHDvwARuu40Gn/LUJS6vdmZfZ4k8ozPtr6PMlneIiNzSvJ6F/gB9g+I27wVNwq4q7he7v0uY5lNI2WJ/vRvDeR+HnsVv0lZTVrC+lnZK1pw7Sd2nuI5g+BXD4vgMbYDTyBklwIgqI/+0ib1tXmMYz3PwryWehXbwss0WZ0jPPG6aELRMc2KM9dw7wttalGOu4+C20hAhCEhHTQqSVgo5FhCaMJYDklCrCWEMCyThGFSSGA5JQqwkQkEnHckVSEBEIVEJJBJIW3wvUii41tkryBHVRTUZJ+8QHsHqWEeq1SsFXC6aHEchilY5skUo5xvactcPIgKHUVeLVKHmT6e3wrVM+sVrdM5P3hlYFxuHOMKDiKnbT1MkVJeIiWSUz3YEjhsTGT7wyOQ3HI967RBBw4Eea8u4jpp0XvmXU7SmyM4LAkI2Rz5bqgTAhc258QWe0tJuNypacge4+Qav8o3P5LkXfiK7Cz1Vys1knNJBF0jqyvHRM07btjPXdsc76Vbo0Oovf8Ajg/f2+ZHO2EOrPVLy/Fbf9s2Q1fXoHSSMDD7oqMAxlw7dg8DuOO1egoIZ4KSOKrqjVTtHXmLAzUc9jRsB2Dw71r362tu9qnoy/o3vAdFL2xyNOWO9HAFHQ3x02qjY90n9sFsHOtpHiuL6urtzHTQRtc2Tqumc76nOAHkdrQefourcKt3ClsdTWGgZLFTxiepqp3HDgT1n7byPwC47jAxvuApppfnu0B80LW1DC6KogO+iRvVew+GfgQuVaJIW2+52S5ukNNSNbpcA4udTP5N2yTjDm7dmF13FqfEjCzrFPdeee/35mfppYbj0Zm4na6C3/2gnZAK6mc0zPpgQ2eEvDS053OxBGeRG3NeXqqmS41zq2dhj6vRwxHnHH4/iJ3PoOxdLiHiCK+0zKK3RSCgL2ySzyN0dMGnLWsbz05AJJxy2XMV7g1FtdGbVjfZeSKHEr4ynywfvEhBWxSRg5eR5LZMszU7NEYzzO5WVCEgghCEhHWwjCpGFZM/JOEsK8JYSFknCFWEiEg5JRhPCEAk4SVIwlgJOFOFaSaHJKRCrCSQcklLkQrIUoBPWcAUNk4j4JbYbjDBLV0JkhqInsa57CXOIlAIPMODg7v8lx7pwJ/ZeyQUlLxJd5rvWVLYaQx1Do2AEguJYCRpYwOcT5d4XnJBQUV5iul2iqTSCAwumpJXRzUztQLZGlpBI5gjx5L2/C1mqYekvF2mrpKqoGmkgrqh00lLBscEuJw9xALgOWAOwrnOKXR00J80c7bZ6ZOk0b8ZRafvOdd+HrvS0Ek9tv8AeqiWIh/QGpBMrARqaDp94tzjxwvSWjg/hy90MVayvrbpTycjUV0zxntDm6gARyII2K3ly6mw0ktW+sppKqgrJPrKihndC6T+IDqu/mBXMcP4rCltXxz7Ulk0rtO5eozp3P5NeFbjb2UMlsigiZIJA6lAidnluQN9u/K0uKaqkr4GcIWYNdCzQyvfGcspoGkHo8/fcAG45gZJ7M68lmnqW6K+/XuqhxgxOqhG1w7j0TWk/mt+ioqagpmU1FTxwQM92ONoaAr+r4/X4bjQnl932Iq9JLOZmwhCFyhoHlLrablS3Oqq7PPSxRV2l0wnjc4xyNGNbQCAcjGQcbtXMuUEfDvDtzq4pJJq+oZ0ftEhGuSV/Vby2AGokAbDde5qGa4Ht8F8547qHvrrZQj6prJKpw+84HQ38suK6Dh112tnXppS9FP6LcpahQohK1Lc89BE2CCOJnusaGj0GFRVJFeg4wcnkuBgfKARkdq3QABgbBYaNmGlx7eSzpCEmgpJBGhCEgnawjCeEYVozck4RhVhGEhZIwjCrCSQck4RhUkgHJJCSohLCQckpKsJIBJSIVEJIBTJSdgAknAG+SrKmltxvt3pbNkiCUGWscDgiBpGR/MSG+RKitsjXBzl0RNTW7ZqC7nV4LsjbnLHxBco80ULs26Bw+tcP+mcO77o/m7l2332qrQ+e2WyaqgGcTyytgY/H3M5cR44APYSu1NIwANYGxwxt0saBgNA/ReWvfEobVG1WqIVlxe3Jj1YbG370jvst3G3M9gXnOs1lnENQ8LKXy9/b9zsaKI6etJbHZtFziutK6aNj4nxyOimhkxqje3m042PYcjYggrdXK4btbrVbjHNKZaiaV088pGNcjuZx2DkAOwALqrGuUFY1DoW45xuCELHUVENLA+epmjhhYMukkcGtb5k7KNJt4QTIubfrr800bZY4PaqmR4jgpWv0vmcfst2OT28vyWnUX59RCJLaKenpHO0/Olzf0FKD+DVh0p2OwwPxLjRtnuE1ygsT47g+WNsD+JJKl4c0EZe2nYxoDQ0/ddg7ZLtwtnS8KljxtV6MF59WV7L/wBNe7O3beIH1V1ntNdbZ6Sshw15a4TRBxbq0mRuwdjsIC8vx7RlsFLdm+7Rl0NQMconkYd6OA9CV7m1W2ltVG2loomxxg5IHNxPMk8yT3la1wpmEyMljbJBM0texwyHA8wUzT6uujV+LRHCXb780Gyl2VOE31Pj4udMRkCct+8IH4/RZ4KqCoB6CVj8cwDuPMcwqvtnreH7iGOqB80PH93qZGatH4H4IOQO7JIGQCcha9ZSFtSYK6Lo6ljQ9j2Pzlh5PY8c2nv/ADC9Ao1cb4qcHlM5TUUTob547eZ2KUgxADmFlK81FX1lPVGmmZ0zdOpkkZ0ue0c9uRI7QMLoQVImYJIZS5ucc+R7iOwqzGSZE1tk6iS1oqk8pOXethr2v91wKcIpCSEhHeQnhGFcMwlGFWEsIBElhUkkInCMKsJYQDklIhUUsJBIKSshSUAkoKZSwgOEutwDpF4v8zj144KaFvg09I4/H9FySteSneZJXwVVTT9PGI5xBJp6VoJIB2ztk7gg7ndUeIaaeo08qq3hsuaG+FFynPodXiHiKWtqJKCzSaWxnTPVgZEZ7Ws7C/4N8TsuVw5JbeH+IfaKzEFPNSGMVMmSOk1hx1u7yO09yuKGOCJkULGsjYMNa0YACpUq+CaevSS0y/V1fctT4pbK9W9l0R66Tivh2Jup98t2Pw1LHH8gVig4qpK8f7Eo7jdjq06qSldoz3GR+lvxXkujY05axoPeAsPskTZXyx9LE+T6wwzPj1/xBpGfVZkPwpRHeU2/oXf+cb/Tg9JHfqq4wSTuu9hslLGSJHPq21VS3HMBgIaD4dbyK87UXinfanzSWW6y3WRoEdwrqlk/soJH0jI240uA3w1gPikymgj0aIImlgwwhg6o8O5ZCtbT8I02nXoLD8+/zeSrZxSyb6HUZeLHU1VH878TVt2Ebx0LahmIYHEaQ5+ljQDvjLuWexe2jYyNgZG0NaOQHYvmbwHtLXjU0jBDtwQrsXEtZZZp6YwyVtoptDT1sywOIzpZn32gYOknIzsexYPF+BXSirK5ubXZ/wAGho+Jwk3Ga5fvufS1MjGyMLXDIK1LTdqC8U3tFtqo54xs7Sesw9zmndp8Ct1cdKMoSxJYaNtNNZRxa+iY+KSmq4WTU8ow5j25a8eIXhrlbxJwO6pjBMtirJ4onZyTTtlLSwnuDSP8gX0e8V1NbbbPWVm8UTc6Rzeexo7yTgDxK5Fy4eqrT8l1c6qGap9DUT1bPuSSBz3D0Lsei6n8PynJTl22+ZQ1qjJcrPlVbC6aDMX10Z1xH8Q7PXkoaTURsraLAmc0EtOwkH3XeI5Z7FsxbRs7w0LVph0FZUU49x2Jo/J3vD8/1XXd8nHQk0njqv27m7TTsqYRJHkDkWnm0jmD4rMHFpy04K57z7LVtnG0U5DJh2B32XfsfRb5U0ZZRYTUlzI2W1Qx1m7+CFqoTgntEYTQrplE4QqSQFklCaEg5JSwqwkUBxJSKpIhIJKRVJFAKIKRVkKSgEkpKkigOJUlWpKaOEpKpIoBRJUlUUkByMcj2xsc95wxoLnHuA5rmxB0doo2vGJKgOqZf4nnI/IHHoty5yRRW6qknGYmwu1DvGDsuZTzTmno6a4tDKzoGCMt92UacgeDwOY7cbdygsfpIfKMnTLlPT/Jrw3Q324XiWpdUQVMUkbYamlmdFJH1Gk4I2I35EEeC7Npl4gmon1NPcqKqpnVM0VM6rpiJHxseWB5dGQN9J+yvOcBXm42ap4gko6CSticxulsG8kcpj6h09rSW4ONxz5ZXo+EnTUNkbZq4t9stWY3gbF0bgHsfjuIdjPe0rE1+nqsTc4ps6Thm8ILO2F+xvcCUzb7d62o4gk6e5WmpxDStbpp4g4ZZK1vMuI1DLicEHGF3vlRqPZ+ArwARqnhFOwd5kcGAf1LwXDN0mtvFtXxA5s81rkcbdM2CF0pBa0PDwGgk/Sameqnjyqut+qLLVXGOSgoHV4NJb3ka3NY1z3Sy4+1sAGj3dR5kqeiuMK4xisIF7xKTyeMmZ0crmYxg8lp1OG1tE/td0kZ8RjP7LYr6vVO6OnZ0s+cuA2azO/WPZ5c1hp6YskM07+lnIxqxgNHc0dgWg99kcrBcq5pGWWNs8T4ZPckaWlK2zPmpsTfXROMcn8Q7fXY+qyLWZ9BdPwVTP62/wD639E5PDJNPLrH7+/9G+hCFKWD22EsKkK8ZBOElaRCASMIVEJJBJQQmkgFEkJK1KQSSkqSKA4kqSrUoBJKSoqSgORKRVFJNY5EFCZSQHEpKipKATkcQsNTFSW9v/XapkTv4M5d8AnHKKhou72/S1GptMzsgjB05/iONz2cvPK4CTiCJ53FFSSTD+Jx0j4By0bacUNRRn3qSoLm/wDlydYfHIVSe9hYnLloxHrjP8HsPkklazi64U7sET0kb8Ht0l4P+oLrceW2jv3E9T7RAyRlsoWRZxgmSVxdgkbkBrWnH4yvLcBVHsnH9pcdm1Mc1OT44Dx/pK9lTONU7iCsdznu07Wn8MLWxD/4yqGrfKng2OEYsrhn7wdb5Ko4jwTbA2NmPZosjSOekZ+OV5X5S64VPFjomkGO10GjylnO/wDQxv5r0PyVVDIOFnRTPDG0b5Y3ucdmhkjxk+gC+Z19c+4vmuMmQ+5VD6sg82sPViHoxrVNUuZoh19nhUy8+hw7hEadzq6EbAfTsH2mj7Q8R8QqjkbJI5jMktY1/LmDnBH5JXd2uKOjb71Q7S7wYN3H9vVN7eiulKRsJIXxn0w4furD6mCt61zdd8e5fbLWrcurSdO33qd7ZR5Dn8Mrclbpee48lBYJWPjd7r2lp9UWhtc+WSkZ8g7jkhatqf0tup3PPWDNLvMbH9EKVPKyaDWHg+hITQtAxhJKkksBJISKpBQEQkqISQHEpFUkgFEpFUVKA4kpFUUigFEFIqipKA5EpFUUigOJSt9DcrzUVEdsFPDBTPDJqupJIDyA7S1jd3HBBOSAMqZ5o6eF8s72sjYMuc44AC3uGY+IKUXB0FgndQ1rmzROqKiOncH6Q1x0uOrBDWncZ5rL4rqbNPp3Kprm9v8AZpcOohdb/kWxst4Rwwmp4jqS7vgpImtHodR+K4dXSwUF9oqG48RNbb6hr/7wyCNkgeMaWHJLQDk9bT2YWje7HWR8RQGq4fYRcWmOKFta2VpmBLiScjSNO527F14eBLoxp6Km4cg1DBZmQnHcSIwsanUTUVO7VpZXTb+Paa1lME+WujOO5vv4IpnySz0HElUx07GseamnilDmjOB1dOOZ5LjXLgu92uY10ElJcYRC6OZtOHRyubzBDHZBIIzs7PMYXMqODeIbDHJUMpnOYHueZrTVEmNvd0exIHkV7f5PL1PeLMZKl7ZZIZHRmRowH6cYdjsyCMjvyq2p1mr0tfiwsVkcjoabT3zcJVuLx9DwFNXspau13eJ+qOlrIZy4drNQDv6SV9M4ceJLGw8+kq6x5PfqqZd/gvllRSRxVt4tHJsVTNGG9zS4lvwPwXvvk3kdJwdRB5JkjMjH5OTq6R2c+pWrq5+JTGxd8EXBY+HbZS/0s5FRcpKBl64bicWy3WpZpwdxBI36Zw8ujePN4XJq5BLUPc0AMBw0dgaNgt66TCfiG7VzSCymHsMBH3vekPoTj0K85c5DIW0MRIdKMyEfZj7fU8h6q5pk1WpMzOLyVmp8KL2RFD/e6uStPuHqQ/wA8/U7+WFluHVqbe/uqNP5tcFtQxtijDWgAAch2LUunv0H/q2fo5T4wjLjPnt26br6GzUDYFYRzCzz/V+qwIsjj0PNVVyfQ1U9O3OGyuI9ST+6FocQ/wCMVPmP0CFVc5J4OmqhGVcW11SPuiMJoW+cmShNJIIkimhAJJUlWpKaEkpKikkEkpKlKA5CKkqipKA5CUlUVJTRyJKSZSQCjCySCC+WWortPsUdZmXX7ocWOEbneAeW+uF62+T3uSqLbfLSRsA6zp2Pc7P8pG3qvIzU77hVUlqjfHG64SGEySN1BjAxznHHadLTgd5C71bZuEbHTxi5QNnAAYJrlUOlLjjYYccDYcgFyP4gjW9RBylvjpjPxOn4O5eA9ts9Tl3iyX24wtnfeAKymzJSCnphG0SYI3c4uJBBI7t1y5K/iCg4Wnu1beqqnqWlxipaiGLONWlod1QcnnsqvwsU/sw4at1QS2drqz5t6VjTTjOsHGGknbAG/cunBdeCKQsZFbbe17thrt7nvJ7suYTlZkW1BJwclnpyLK9nXbJpPq2nj4mDh7i26m3RXGvmpKqkbN0NWImFklMdWnVzIc3cHO2xz2L3tHR0tM+ealhbG6pf0kpbsHOwBnHLOwz3rx7ncEX5zqU0ttE7hpxA0U83kMBrvRevtkIp6CGBs75xE3SJJManAcs47cLL4hydYRcW+qxjbt08vgTU82N3k+Tce0rrZxxU1jAS2pgjnc0faaBofjxBaD6+K6HCt/hs1JeGyODoxEa6mAOzyQAWjzdpP8y9B8p1qkqbTHdaVoNRbi57gftQn3xt3YDvQrzEvyZcVOZTS0lNQ1tFrbUQ+z1Y90jO2sN2Oxwuo4XdDVaGMG947fL+jIuhbp9Y7oLZr7+pp1cot1uhhmcZJIxqlxuZJnnLseOokLUoKdzdU8+DNIdTyOXgB4DksZpLtJcJ/arTU66WV0PRAs+jcPezl3M558sHbmtzRcsf4TUjzfGP/st2Lic9dVc29t31/wBGRaVd1663x/8AEdIfJrT+5C2+huBHWpYIfGaqb+jdRWB1ATWMqpqrpJGN0hkLS1gHPmd3fDkE5vPQrwrdbcpvGz/YzT/V+q1+1Zqg7ALCCG5c7ZrRk+SLI4dDxt6Y+a61L2NJbrxny2/ZC9FbqZklFHLM3ryZkP8AMSf3Qq/h53Npa+Na5MdNvkfUkJkpLdOeEkU0ikESSaSARFIppFBhJSTSQHCUlUpKA5CKRTSKAUSUimUigORJUlUUkByNWthllZG+mkEVVBI2aCQjZr28s+B3B8CV6S2XqG8sdI1phqowBU0zj1onfu09juRHjkLhla89M2SVk7HyQVMf1c8LtL2+Ge0eByD3LG4rwqOtSknia6P+GanD+IPTPllvFnsSSeZJ81wxLXVfyjWegiaHUlLEa6R/azqyR8+4lzQtA3u+00Rb7PQ15A6r9ToHnzG7T6YWfhriWC0RVtfdbfdJrvVAa2w0wMbWtB0xsIcdtycnmTlYWi4VqKL+a2Oy+Ju2a6i2GISOV8pcMEvG9U1zGv10UBlBGetl4HrpAXZ+T6+SSwy0FZI59RSYGpxyZIj7rvEjkfLxXjKie7Xe5VdxqbbOKmrk1ODy1jI2gYa0EnOAAOzvWamt1ypquOvZVNgqIgRGIG6m4PMOz7wPdstbW8P/ADmn8PG/YyqNY6NVKbfos+v3CoggttTU1Dm+zxwve8nlpDST8F2eAopYOCbFFUAiVtvhDgeY6g2Xw6PiSvq7hJTX+A1VrgkaJaaixF0zhhw16yct5ZaCMr6Gz5WbMyLVUC5QY5NfR6snsALSRn1Wfwrh1mijLn6v+DRu1dV0kos8/wDKnDHBx48xAA1Fvillx2uD3tB/ygD0XmFhvPE4vd7q7tVvdDJPpayJ7HfRRtGGtzjGdyTjtJWp860v/e4/Uf8AJb9bSjg5jWwlZfKUVt7joo5c1zvnSm7Kpp/haT+yplZDKCQZ34+7A8/snOxJZK0dNY3jBmldqdty7Fp3F2YW0rD9JUnR5N+0fy/VZnOmc09BTOJ7DM4MHPwyUQUT2PdPUSNfO8Y1DYNHc0d36pcsmtkSRSreZdiwAAABgAYAQm4aTj9EJEZ9CKSELXKwFIoQgESRQhAIkjyQhBhJSQhAcJSUIQHIXakhCAUSkUIQHElShCDHIRSQhNY5ElIoQgORKSEIBOLCBrujsDV7cBntx0TVz7uAI48AfXR/6ghCpy6MUv8A0L4fsjLk96WT3lCEiuGT3lPKEJCQI580ITuwu4YQhCAX1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BDAAkGBwgHBgkIBwgKCgkLDRYPDQwMDRsUFRAWIB0iIiAdHx8kKDQsJCYxJx8fLT0tMTU3Ojo6Iys/RD84QzQ5Ojf/2wBDAQoKCg0MDRoPDxo3JR8lNzc3Nzc3Nzc3Nzc3Nzc3Nzc3Nzc3Nzc3Nzc3Nzc3Nzc3Nzc3Nzc3Nzc3Nzc3Nzc3Nzf/wAARCADCAQMDASIAAhEBAxEB/8QAGwAAAwADAQEAAAAAAAAAAAAAAAECAwQFBgf/xABJEAABAwMCAgcDCgMFBAsAAAABAAIDBAUREiEGMRMiQVFhcYEUMqEHFSMzQlJikbHBcoKiFiQ1krIlNmPhQ0RTVFVzdJOzwtH/xAAbAQABBQEBAAAAAAAAAAAAAAABAAIDBAUGB//EADMRAAICAQIEAggGAgMAAAAAAAABAgMRBCEFEjFBE1EiMmFxgZGh8AYUQrHB4SPRFTM0/9oADAMBAAIRAxEAPwDVQnhJz2tDi5wAaMu8FqtpdTn4xlL1VkMIUPnjYQHO3Li3GO0c1ie2SeUtDyyIAZLebsqOVqW0d2WqtHNpzs9GKWc49qWy77sz6hnAIz5oWIUkTRsHavvF7if1WUDS0AnOBjJ7UY8/68DLlRt4Lb96X8AjCajpI9LnB7dLeZzyRcorqyOFVlnqRb9y8+nzHhLCIpGSs1xnLe9MkDt8UcrGReHPmcMboWElEc7JHYaHY3AdjY454WXCEZKSyg21TqlyzWGShPCSIwSSpCQSUlSxTzRU7Nc0jWNzgE9p7h3nwQeArfoWlhblHZL5XgOgoBSxHlLXOMZPlGAXfnpXWh4HqHtzWXuQHtbS0zGAer9RWVqONaGh8sp5fs3L1XDtRYsqOPeecQvU/wBhKXT/AIvddXfri/To1pVXBVTACae8TOH/AB6dkg9dOkqvD8RaGTxlr4Ez4TqEuxwkLJW2W/07mkMgnpxnpJaJuuUDwjeR8C7yWv0Vs9ldObjcqhweI+iZI2N5kPJmgNBDvA+fJaNeuotWa5ZIHobY+tsWmij4fkJdJVXKsiLvdhikDxH5ueDqPoAsklouMIJpaqCtaPsTN6J/o4ZB/IKVXRYHpZroY0lqtr2Cd1NPHLBUsGXQytw4DvHYR4jZZRURH7WPRSpprKK7i4vDMyFLXBwy0g+SpEAIQhIQIQhIRuOaHNIIyDstV9IMSlretjEZLs4GN+fqt3CWE6dcZ+shtGquo/65Y/rc0ZaR7hz19Z2QX6cg95A/NZxFJpaS5olA3LR1T4YWfCxTU4lOrW9p/CR+4UTpjFeivqWoa+y2a8abSWd0k+vbGVt5r6CbI4HTK3Se/mCtdxc9swbneYN2GccsrIKIagZJZHgHOk4APngLZwgqpzWLCWWro08s6bd7POMLKz0WX+/XoabRK2ZwcRksOnG+wIxnx5rGInRwtM4BaW4EbIycE7788/kuhhGEPysMYEuMX8yk0u2dlvhJfBbdEaMs02WO0PBLdow0kk+J7FRdI6QOkboiaXZe4423H/NbZCRAIwdwj+X3y5MauJtJJQS7ZXXHsfb67mtSyteC2PeNuzXgbHy8lnVYSUsI8sUilfcrbHNLGRYSIVJJxHkjCFSwVkzoIC9kZllcQyKNvOR7jhrR5kgINpLLCk28IzU0FVcK5lvtsImq5Bqw44ZEzlreexvxJ2C9zZeGqGyubNn2y44w+slbu3vEY5Mb5bntJW3w7ZGcOWgQOcJLhU4kq5x9t+OQ/COTR3eJK3FwvHOMTsk6anhdzqNBoY1R5pbsEIQuWNQEIQkI0aym05liGO0gfqvP3iyUt1kZUnEFwi3hrGNBc08sOH2m7nY9+xC2r/f6igqaxkUlDC2jpW1HR1WQ6qzq6rDqGPdxnDt3Dbv3ZmYDJAxzGyNDg13NuRyPiFpUStp5Z5w+xE+WeYs8Y+5ex9JT3OPoq2Ihphj63TZ90x/eDsHHdgg4wpZFcqs655xRRnlFAGvk/meQRnwA9SunxdDHHRRXYtHS254fqxv0TiGyN/I58x4rRZd7Y+To2XGkc88gJ27/ABXZaHVfmaeZ9VszMur8OWDWrOHqWvDfaqqudKzJildUFxjPeByXBDZ6aploq0AVMOMlvuyNPJ7fA/A7L2i4vFlOPYYbi0fSUcgDz3xPIDh6HB9FoVz5WU7q1OPtOU0lpy04K24Jw/qu2d+q00K6Zh00LFTydIzfmNisqQgQhCQjoIVYRhTFPJKE8IwkEWEsKsJFIWScIVI5oBIRhUQkkInCSpCQScJKksIBJW3wzTiu41tMDhllM2WscPFoDWf1Pz6LVwuv8n/++8+f/Cjj/wB5uf2VTXNx08mi3oVzXxye8q3ap3eGywrJUDE8nmsa8qvbdsm/NnZR9VAhCFEOBCEJCIkghlcx0sUb3RnUwuaCWnvHcV57iuO9vmhNpEroxGcBhj0iXUN5dW5Zp1e7vn0WbhiC9xPqXXuVztQZpa6RrhrBdrczA6rDlgDTvsc+PYrKqnoqWWqq5WQwRNLpJHnAaFai3RclHEsfFbkfrRz0PF8ZyCS2MtrD9JcJmwgdoYCHPd5BoP5hRJDFKwskiY9h+y5oI/JaVTQfO1UbjcmSML24pIdRY+nizs7IOQ93M9wwO9atLc3UddPbq2V9S6JoeyaKJz3aT2SBgOHDvwARuu40Gn/LUJS6vdmZfZ4k8ozPtr6PMlneIiNzSvJ6F/gB9g+I27wVNwq4q7he7v0uY5lNI2WJ/vRvDeR+HnsVv0lZTVrC+lnZK1pw7Sd2nuI5g+BXD4vgMbYDTyBklwIgqI/+0ib1tXmMYz3PwryWehXbwss0WZ0jPPG6aELRMc2KM9dw7wttalGOu4+C20hAhCEhHTQqSVgo5FhCaMJYDklCrCWEMCyThGFSSGA5JQqwkQkEnHckVSEBEIVEJJBJIW3wvUii41tkryBHVRTUZJ+8QHsHqWEeq1SsFXC6aHEchilY5skUo5xvactcPIgKHUVeLVKHmT6e3wrVM+sVrdM5P3hlYFxuHOMKDiKnbT1MkVJeIiWSUz3YEjhsTGT7wyOQ3HI967RBBw4Eea8u4jpp0XvmXU7SmyM4LAkI2Rz5bqgTAhc258QWe0tJuNypacge4+Qav8o3P5LkXfiK7Cz1Vys1knNJBF0jqyvHRM07btjPXdsc76Vbo0Oovf8Ajg/f2+ZHO2EOrPVLy/Fbf9s2Q1fXoHSSMDD7oqMAxlw7dg8DuOO1egoIZ4KSOKrqjVTtHXmLAzUc9jRsB2Dw71r362tu9qnoy/o3vAdFL2xyNOWO9HAFHQ3x02qjY90n9sFsHOtpHiuL6urtzHTQRtc2Tqumc76nOAHkdrQefourcKt3ClsdTWGgZLFTxiepqp3HDgT1n7byPwC47jAxvuApppfnu0B80LW1DC6KogO+iRvVew+GfgQuVaJIW2+52S5ukNNSNbpcA4udTP5N2yTjDm7dmF13FqfEjCzrFPdeee/35mfppYbj0Zm4na6C3/2gnZAK6mc0zPpgQ2eEvDS053OxBGeRG3NeXqqmS41zq2dhj6vRwxHnHH4/iJ3PoOxdLiHiCK+0zKK3RSCgL2ySzyN0dMGnLWsbz05AJJxy2XMV7g1FtdGbVjfZeSKHEr4ynywfvEhBWxSRg5eR5LZMszU7NEYzzO5WVCEgghCEhHWwjCpGFZM/JOEsK8JYSFknCFWEiEg5JRhPCEAk4SVIwlgJOFOFaSaHJKRCrCSQcklLkQrIUoBPWcAUNk4j4JbYbjDBLV0JkhqInsa57CXOIlAIPMODg7v8lx7pwJ/ZeyQUlLxJd5rvWVLYaQx1Do2AEguJYCRpYwOcT5d4XnJBQUV5iul2iqTSCAwumpJXRzUztQLZGlpBI5gjx5L2/C1mqYekvF2mrpKqoGmkgrqh00lLBscEuJw9xALgOWAOwrnOKXR00J80c7bZ6ZOk0b8ZRafvOdd+HrvS0Ek9tv8AeqiWIh/QGpBMrARqaDp94tzjxwvSWjg/hy90MVayvrbpTycjUV0zxntDm6gARyII2K3ly6mw0ktW+sppKqgrJPrKihndC6T+IDqu/mBXMcP4rCltXxz7Ulk0rtO5eozp3P5NeFbjb2UMlsigiZIJA6lAidnluQN9u/K0uKaqkr4GcIWYNdCzQyvfGcspoGkHo8/fcAG45gZJ7M68lmnqW6K+/XuqhxgxOqhG1w7j0TWk/mt+ioqagpmU1FTxwQM92ONoaAr+r4/X4bjQnl932Iq9JLOZmwhCFyhoHlLrablS3Oqq7PPSxRV2l0wnjc4xyNGNbQCAcjGQcbtXMuUEfDvDtzq4pJJq+oZ0ftEhGuSV/Vby2AGokAbDde5qGa4Ht8F8547qHvrrZQj6prJKpw+84HQ38suK6Dh112tnXppS9FP6LcpahQohK1Lc89BE2CCOJnusaGj0GFRVJFeg4wcnkuBgfKARkdq3QABgbBYaNmGlx7eSzpCEmgpJBGhCEgnawjCeEYVozck4RhVhGEhZIwjCrCSQck4RhUkgHJJCSohLCQckpKsJIBJSIVEJIBTJSdgAknAG+SrKmltxvt3pbNkiCUGWscDgiBpGR/MSG+RKitsjXBzl0RNTW7ZqC7nV4LsjbnLHxBco80ULs26Bw+tcP+mcO77o/m7l2332qrQ+e2WyaqgGcTyytgY/H3M5cR44APYSu1NIwANYGxwxt0saBgNA/ReWvfEobVG1WqIVlxe3Jj1YbG370jvst3G3M9gXnOs1lnENQ8LKXy9/b9zsaKI6etJbHZtFziutK6aNj4nxyOimhkxqje3m042PYcjYggrdXK4btbrVbjHNKZaiaV088pGNcjuZx2DkAOwALqrGuUFY1DoW45xuCELHUVENLA+epmjhhYMukkcGtb5k7KNJt4QTIubfrr800bZY4PaqmR4jgpWv0vmcfst2OT28vyWnUX59RCJLaKenpHO0/Olzf0FKD+DVh0p2OwwPxLjRtnuE1ygsT47g+WNsD+JJKl4c0EZe2nYxoDQ0/ddg7ZLtwtnS8KljxtV6MF59WV7L/wBNe7O3beIH1V1ntNdbZ6Sshw15a4TRBxbq0mRuwdjsIC8vx7RlsFLdm+7Rl0NQMconkYd6OA9CV7m1W2ltVG2loomxxg5IHNxPMk8yT3la1wpmEyMljbJBM0texwyHA8wUzT6uujV+LRHCXb780Gyl2VOE31Pj4udMRkCct+8IH4/RZ4KqCoB6CVj8cwDuPMcwqvtnreH7iGOqB80PH93qZGatH4H4IOQO7JIGQCcha9ZSFtSYK6Lo6ljQ9j2Pzlh5PY8c2nv/ADC9Ao1cb4qcHlM5TUUTob547eZ2KUgxADmFlK81FX1lPVGmmZ0zdOpkkZ0ue0c9uRI7QMLoQVImYJIZS5ucc+R7iOwqzGSZE1tk6iS1oqk8pOXethr2v91wKcIpCSEhHeQnhGFcMwlGFWEsIBElhUkkInCMKsJYQDklIhUUsJBIKSshSUAkoKZSwgOEutwDpF4v8zj144KaFvg09I4/H9FySteSneZJXwVVTT9PGI5xBJp6VoJIB2ztk7gg7ndUeIaaeo08qq3hsuaG+FFynPodXiHiKWtqJKCzSaWxnTPVgZEZ7Ws7C/4N8TsuVw5JbeH+IfaKzEFPNSGMVMmSOk1hx1u7yO09yuKGOCJkULGsjYMNa0YACpUq+CaevSS0y/V1fctT4pbK9W9l0R66Tivh2Jup98t2Pw1LHH8gVig4qpK8f7Eo7jdjq06qSldoz3GR+lvxXkujY05axoPeAsPskTZXyx9LE+T6wwzPj1/xBpGfVZkPwpRHeU2/oXf+cb/Tg9JHfqq4wSTuu9hslLGSJHPq21VS3HMBgIaD4dbyK87UXinfanzSWW6y3WRoEdwrqlk/soJH0jI240uA3w1gPikymgj0aIImlgwwhg6o8O5ZCtbT8I02nXoLD8+/zeSrZxSyb6HUZeLHU1VH878TVt2Ebx0LahmIYHEaQ5+ljQDvjLuWexe2jYyNgZG0NaOQHYvmbwHtLXjU0jBDtwQrsXEtZZZp6YwyVtoptDT1sywOIzpZn32gYOknIzsexYPF+BXSirK5ubXZ/wAGho+Jwk3Ga5fvufS1MjGyMLXDIK1LTdqC8U3tFtqo54xs7Sesw9zmndp8Ct1cdKMoSxJYaNtNNZRxa+iY+KSmq4WTU8ow5j25a8eIXhrlbxJwO6pjBMtirJ4onZyTTtlLSwnuDSP8gX0e8V1NbbbPWVm8UTc6Rzeexo7yTgDxK5Fy4eqrT8l1c6qGap9DUT1bPuSSBz3D0Lsei6n8PynJTl22+ZQ1qjJcrPlVbC6aDMX10Z1xH8Q7PXkoaTURsraLAmc0EtOwkH3XeI5Z7FsxbRs7w0LVph0FZUU49x2Jo/J3vD8/1XXd8nHQk0njqv27m7TTsqYRJHkDkWnm0jmD4rMHFpy04K57z7LVtnG0U5DJh2B32XfsfRb5U0ZZRYTUlzI2W1Qx1m7+CFqoTgntEYTQrplE4QqSQFklCaEg5JSwqwkUBxJSKpIhIJKRVJFAKIKRVkKSgEkpKkigOJUlWpKaOEpKpIoBRJUlUUkByMcj2xsc95wxoLnHuA5rmxB0doo2vGJKgOqZf4nnI/IHHoty5yRRW6qknGYmwu1DvGDsuZTzTmno6a4tDKzoGCMt92UacgeDwOY7cbdygsfpIfKMnTLlPT/Jrw3Q324XiWpdUQVMUkbYamlmdFJH1Gk4I2I35EEeC7Npl4gmon1NPcqKqpnVM0VM6rpiJHxseWB5dGQN9J+yvOcBXm42ap4gko6CSticxulsG8kcpj6h09rSW4ONxz5ZXo+EnTUNkbZq4t9stWY3gbF0bgHsfjuIdjPe0rE1+nqsTc4ps6Thm8ILO2F+xvcCUzb7d62o4gk6e5WmpxDStbpp4g4ZZK1vMuI1DLicEHGF3vlRqPZ+ArwARqnhFOwd5kcGAf1LwXDN0mtvFtXxA5s81rkcbdM2CF0pBa0PDwGgk/Sameqnjyqut+qLLVXGOSgoHV4NJb3ka3NY1z3Sy4+1sAGj3dR5kqeiuMK4xisIF7xKTyeMmZ0crmYxg8lp1OG1tE/td0kZ8RjP7LYr6vVO6OnZ0s+cuA2azO/WPZ5c1hp6YskM07+lnIxqxgNHc0dgWg99kcrBcq5pGWWNs8T4ZPckaWlK2zPmpsTfXROMcn8Q7fXY+qyLWZ9BdPwVTP62/wD639E5PDJNPLrH7+/9G+hCFKWD22EsKkK8ZBOElaRCASMIVEJJBJQQmkgFEkJK1KQSSkqSKA4kqSrUoBJKSoqSgORKRVFJNY5EFCZSQHEpKipKATkcQsNTFSW9v/XapkTv4M5d8AnHKKhou72/S1GptMzsgjB05/iONz2cvPK4CTiCJ53FFSSTD+Jx0j4By0bacUNRRn3qSoLm/wDlydYfHIVSe9hYnLloxHrjP8HsPkklazi64U7sET0kb8Ht0l4P+oLrceW2jv3E9T7RAyRlsoWRZxgmSVxdgkbkBrWnH4yvLcBVHsnH9pcdm1Mc1OT44Dx/pK9lTONU7iCsdznu07Wn8MLWxD/4yqGrfKng2OEYsrhn7wdb5Ko4jwTbA2NmPZosjSOekZ+OV5X5S64VPFjomkGO10GjylnO/wDQxv5r0PyVVDIOFnRTPDG0b5Y3ucdmhkjxk+gC+Z19c+4vmuMmQ+5VD6sg82sPViHoxrVNUuZoh19nhUy8+hw7hEadzq6EbAfTsH2mj7Q8R8QqjkbJI5jMktY1/LmDnBH5JXd2uKOjb71Q7S7wYN3H9vVN7eiulKRsJIXxn0w4furD6mCt61zdd8e5fbLWrcurSdO33qd7ZR5Dn8Mrclbpee48lBYJWPjd7r2lp9UWhtc+WSkZ8g7jkhatqf0tup3PPWDNLvMbH9EKVPKyaDWHg+hITQtAxhJKkksBJISKpBQEQkqISQHEpFUkgFEpFUVKA4kpFUUigFEFIqipKA5EpFUUigOJSt9DcrzUVEdsFPDBTPDJqupJIDyA7S1jd3HBBOSAMqZ5o6eF8s72sjYMuc44AC3uGY+IKUXB0FgndQ1rmzROqKiOncH6Q1x0uOrBDWncZ5rL4rqbNPp3Kprm9v8AZpcOohdb/kWxst4Rwwmp4jqS7vgpImtHodR+K4dXSwUF9oqG48RNbb6hr/7wyCNkgeMaWHJLQDk9bT2YWje7HWR8RQGq4fYRcWmOKFta2VpmBLiScjSNO527F14eBLoxp6Km4cg1DBZmQnHcSIwsanUTUVO7VpZXTb+Paa1lME+WujOO5vv4IpnySz0HElUx07GseamnilDmjOB1dOOZ5LjXLgu92uY10ElJcYRC6OZtOHRyubzBDHZBIIzs7PMYXMqODeIbDHJUMpnOYHueZrTVEmNvd0exIHkV7f5PL1PeLMZKl7ZZIZHRmRowH6cYdjsyCMjvyq2p1mr0tfiwsVkcjoabT3zcJVuLx9DwFNXspau13eJ+qOlrIZy4drNQDv6SV9M4ceJLGw8+kq6x5PfqqZd/gvllRSRxVt4tHJsVTNGG9zS4lvwPwXvvk3kdJwdRB5JkjMjH5OTq6R2c+pWrq5+JTGxd8EXBY+HbZS/0s5FRcpKBl64bicWy3WpZpwdxBI36Zw8ujePN4XJq5BLUPc0AMBw0dgaNgt66TCfiG7VzSCymHsMBH3vekPoTj0K85c5DIW0MRIdKMyEfZj7fU8h6q5pk1WpMzOLyVmp8KL2RFD/e6uStPuHqQ/wA8/U7+WFluHVqbe/uqNP5tcFtQxtijDWgAAch2LUunv0H/q2fo5T4wjLjPnt26br6GzUDYFYRzCzz/V+qwIsjj0PNVVyfQ1U9O3OGyuI9ST+6FocQ/wCMVPmP0CFVc5J4OmqhGVcW11SPuiMJoW+cmShNJIIkimhAJJUlWpKaEkpKikkEkpKlKA5CKkqipKA5CUlUVJTRyJKSZSQCjCySCC+WWortPsUdZmXX7ocWOEbneAeW+uF62+T3uSqLbfLSRsA6zp2Pc7P8pG3qvIzU77hVUlqjfHG64SGEySN1BjAxznHHadLTgd5C71bZuEbHTxi5QNnAAYJrlUOlLjjYYccDYcgFyP4gjW9RBylvjpjPxOn4O5eA9ts9Tl3iyX24wtnfeAKymzJSCnphG0SYI3c4uJBBI7t1y5K/iCg4Wnu1beqqnqWlxipaiGLONWlod1QcnnsqvwsU/sw4at1QS2drqz5t6VjTTjOsHGGknbAG/cunBdeCKQsZFbbe17thrt7nvJ7suYTlZkW1BJwclnpyLK9nXbJpPq2nj4mDh7i26m3RXGvmpKqkbN0NWImFklMdWnVzIc3cHO2xz2L3tHR0tM+ealhbG6pf0kpbsHOwBnHLOwz3rx7ncEX5zqU0ttE7hpxA0U83kMBrvRevtkIp6CGBs75xE3SJJManAcs47cLL4hydYRcW+qxjbt08vgTU82N3k+Tce0rrZxxU1jAS2pgjnc0faaBofjxBaD6+K6HCt/hs1JeGyODoxEa6mAOzyQAWjzdpP8y9B8p1qkqbTHdaVoNRbi57gftQn3xt3YDvQrzEvyZcVOZTS0lNQ1tFrbUQ+z1Y90jO2sN2Oxwuo4XdDVaGMG947fL+jIuhbp9Y7oLZr7+pp1cot1uhhmcZJIxqlxuZJnnLseOokLUoKdzdU8+DNIdTyOXgB4DksZpLtJcJ/arTU66WV0PRAs+jcPezl3M558sHbmtzRcsf4TUjzfGP/st2Lic9dVc29t31/wBGRaVd1663x/8AEdIfJrT+5C2+huBHWpYIfGaqb+jdRWB1ATWMqpqrpJGN0hkLS1gHPmd3fDkE5vPQrwrdbcpvGz/YzT/V+q1+1Zqg7ALCCG5c7ZrRk+SLI4dDxt6Y+a61L2NJbrxny2/ZC9FbqZklFHLM3ryZkP8AMSf3Qq/h53Npa+Na5MdNvkfUkJkpLdOeEkU0ikESSaSARFIppFBhJSTSQHCUlUpKA5CKRTSKAUSUimUigORJUlUUkByNWthllZG+mkEVVBI2aCQjZr28s+B3B8CV6S2XqG8sdI1phqowBU0zj1onfu09juRHjkLhla89M2SVk7HyQVMf1c8LtL2+Ge0eByD3LG4rwqOtSknia6P+GanD+IPTPllvFnsSSeZJ81wxLXVfyjWegiaHUlLEa6R/azqyR8+4lzQtA3u+00Rb7PQ15A6r9ToHnzG7T6YWfhriWC0RVtfdbfdJrvVAa2w0wMbWtB0xsIcdtycnmTlYWi4VqKL+a2Oy+Ju2a6i2GISOV8pcMEvG9U1zGv10UBlBGetl4HrpAXZ+T6+SSwy0FZI59RSYGpxyZIj7rvEjkfLxXjKie7Xe5VdxqbbOKmrk1ODy1jI2gYa0EnOAAOzvWamt1ypquOvZVNgqIgRGIG6m4PMOz7wPdstbW8P/ADmn8PG/YyqNY6NVKbfos+v3CoggttTU1Dm+zxwve8nlpDST8F2eAopYOCbFFUAiVtvhDgeY6g2Xw6PiSvq7hJTX+A1VrgkaJaaixF0zhhw16yct5ZaCMr6Gz5WbMyLVUC5QY5NfR6snsALSRn1Wfwrh1mijLn6v+DRu1dV0kos8/wDKnDHBx48xAA1Fvillx2uD3tB/ygD0XmFhvPE4vd7q7tVvdDJPpayJ7HfRRtGGtzjGdyTjtJWp860v/e4/Uf8AJb9bSjg5jWwlZfKUVt7joo5c1zvnSm7Kpp/haT+yplZDKCQZ34+7A8/snOxJZK0dNY3jBmldqdty7Fp3F2YW0rD9JUnR5N+0fy/VZnOmc09BTOJ7DM4MHPwyUQUT2PdPUSNfO8Y1DYNHc0d36pcsmtkSRSreZdiwAAABgAYAQm4aTj9EJEZ9CKSELXKwFIoQgESRQhAIkjyQhBhJSQhAcJSUIQHIXakhCAUSkUIQHElShCDHIRSQhNY5ElIoQgORKSEIBOLCBrujsDV7cBntx0TVz7uAI48AfXR/6ghCpy6MUv8A0L4fsjLk96WT3lCEiuGT3lPKEJCQI580ITuwu4YQhCAX1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ecx.images-amazon.com/images/I/41MMr2auufL._SL500_AA3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786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2238"/>
            <a:ext cx="8686800" cy="8683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 smtClean="0">
                <a:ea typeface="ＭＳ Ｐゴシック" charset="-128"/>
              </a:rPr>
              <a:t>Equilibrium Wage and Employment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The MRC curve lies above labor supply curve and the MRC exceeds the wage rate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The </a:t>
            </a:r>
            <a:r>
              <a:rPr lang="en-US" dirty="0" err="1" smtClean="0">
                <a:ea typeface="ＭＳ Ｐゴシック" charset="-128"/>
              </a:rPr>
              <a:t>monopsonist</a:t>
            </a:r>
            <a:r>
              <a:rPr lang="en-US" dirty="0" smtClean="0">
                <a:ea typeface="ＭＳ Ｐゴシック" charset="-128"/>
              </a:rPr>
              <a:t> will hire a quantity of labor where the MRC equals the MRP.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Using the labor supply curve, the </a:t>
            </a:r>
            <a:r>
              <a:rPr lang="en-US" dirty="0" err="1" smtClean="0">
                <a:ea typeface="ＭＳ Ｐゴシック" charset="-128"/>
              </a:rPr>
              <a:t>monopsonist</a:t>
            </a:r>
            <a:r>
              <a:rPr lang="en-US" dirty="0" smtClean="0">
                <a:ea typeface="ＭＳ Ｐゴシック" charset="-128"/>
              </a:rPr>
              <a:t> will pay a wage rate based on this quantity of labor.</a:t>
            </a:r>
          </a:p>
        </p:txBody>
      </p:sp>
      <p:pic>
        <p:nvPicPr>
          <p:cNvPr id="4" name="Picture 5" descr="bru19674_1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65666"/>
            <a:ext cx="3657600" cy="257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67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fig10.15_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34365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fig10.15_0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34365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7315200" cy="487363"/>
          </a:xfrm>
        </p:spPr>
        <p:txBody>
          <a:bodyPr/>
          <a:lstStyle/>
          <a:p>
            <a:pPr marL="419100" indent="-419100" eaLnBrk="1" hangingPunct="1"/>
            <a:r>
              <a:rPr lang="en-US" sz="2000" smtClean="0"/>
              <a:t>MONOPSONY</a:t>
            </a:r>
          </a:p>
        </p:txBody>
      </p:sp>
      <p:sp>
        <p:nvSpPr>
          <p:cNvPr id="34" name="Rectangle 9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6705600" cy="511175"/>
          </a:xfrm>
        </p:spPr>
        <p:txBody>
          <a:bodyPr/>
          <a:lstStyle/>
          <a:p>
            <a:pPr eaLnBrk="1" hangingPunct="1"/>
            <a:r>
              <a:rPr lang="en-US" sz="2000" smtClean="0"/>
              <a:t>Monopsony and Monopoly Compared</a:t>
            </a:r>
          </a:p>
        </p:txBody>
      </p:sp>
      <p:grpSp>
        <p:nvGrpSpPr>
          <p:cNvPr id="51206" name="Group 3"/>
          <p:cNvGrpSpPr>
            <a:grpSpLocks/>
          </p:cNvGrpSpPr>
          <p:nvPr/>
        </p:nvGrpSpPr>
        <p:grpSpPr bwMode="auto">
          <a:xfrm>
            <a:off x="457200" y="381000"/>
            <a:ext cx="8229600" cy="487363"/>
            <a:chOff x="288" y="240"/>
            <a:chExt cx="5184" cy="307"/>
          </a:xfrm>
        </p:grpSpPr>
        <p:sp>
          <p:nvSpPr>
            <p:cNvPr id="51222" name="Rectangle 4"/>
            <p:cNvSpPr>
              <a:spLocks noChangeArrowheads="1"/>
            </p:cNvSpPr>
            <p:nvPr/>
          </p:nvSpPr>
          <p:spPr bwMode="auto">
            <a:xfrm>
              <a:off x="288" y="240"/>
              <a:ext cx="528" cy="307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2600">
                  <a:solidFill>
                    <a:schemeClr val="bg1"/>
                  </a:solidFill>
                  <a:latin typeface="Arial" charset="0"/>
                </a:rPr>
                <a:t>10.5</a:t>
              </a:r>
            </a:p>
          </p:txBody>
        </p:sp>
        <p:sp>
          <p:nvSpPr>
            <p:cNvPr id="51223" name="Line 5"/>
            <p:cNvSpPr>
              <a:spLocks noChangeShapeType="1"/>
            </p:cNvSpPr>
            <p:nvPr/>
          </p:nvSpPr>
          <p:spPr bwMode="auto">
            <a:xfrm>
              <a:off x="288" y="240"/>
              <a:ext cx="5184" cy="0"/>
            </a:xfrm>
            <a:prstGeom prst="line">
              <a:avLst/>
            </a:prstGeom>
            <a:noFill/>
            <a:ln w="9525">
              <a:solidFill>
                <a:srgbClr val="53BE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20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388938"/>
            <a:ext cx="1273175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85800" y="5029200"/>
            <a:ext cx="8153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sz="1400">
                <a:latin typeface="Arial" charset="0"/>
              </a:rPr>
              <a:t>These diagrams show the close analogy between monopoly and monopsony. 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sz="1400" b="1">
                <a:latin typeface="Arial" charset="0"/>
              </a:rPr>
              <a:t>(a)</a:t>
            </a:r>
            <a:r>
              <a:rPr lang="en-US" sz="1400">
                <a:latin typeface="Arial" charset="0"/>
              </a:rPr>
              <a:t> The monopolist produces where marginal revenue intersects marginal cost. 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sz="1400">
                <a:latin typeface="Arial" charset="0"/>
              </a:rPr>
              <a:t>Average revenue exceeds marginal revenue, so that price exceeds marginal cost. 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sz="1400" b="1">
                <a:latin typeface="Arial" charset="0"/>
              </a:rPr>
              <a:t>(b)</a:t>
            </a:r>
            <a:r>
              <a:rPr lang="en-US" sz="1400">
                <a:latin typeface="Arial" charset="0"/>
              </a:rPr>
              <a:t> The monopsonist purchases up to the point where marginal expenditure intersects marginal value. 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sz="1400">
                <a:latin typeface="Arial" charset="0"/>
              </a:rPr>
              <a:t>Marginal expenditure exceeds average expenditure, so that marginal value exceeds price.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762000" y="4724400"/>
            <a:ext cx="8077200" cy="304800"/>
          </a:xfrm>
          <a:prstGeom prst="rect">
            <a:avLst/>
          </a:prstGeom>
          <a:solidFill>
            <a:srgbClr val="B27CB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>
              <a:spcBef>
                <a:spcPct val="20000"/>
              </a:spcBef>
            </a:pPr>
            <a:r>
              <a:rPr lang="en-US" sz="1200" b="1">
                <a:latin typeface="Arial" charset="0"/>
              </a:rPr>
              <a:t>Monopoly and Monopsony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762000" y="44196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/>
          <a:p>
            <a:pPr marL="342900" indent="-342900">
              <a:spcBef>
                <a:spcPct val="20000"/>
              </a:spcBef>
            </a:pPr>
            <a:r>
              <a:rPr lang="en-US" sz="1200" b="1">
                <a:solidFill>
                  <a:srgbClr val="B27CB6"/>
                </a:solidFill>
                <a:latin typeface="Arial" charset="0"/>
              </a:rPr>
              <a:t>Figure 10.15</a:t>
            </a:r>
          </a:p>
        </p:txBody>
      </p:sp>
      <p:pic>
        <p:nvPicPr>
          <p:cNvPr id="84994" name="Picture 2" descr="C:\Documents and Settings\Kyle M. Thiel\Desktop\pindyckDone\ch10\fig10.15\fig10.15_0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34365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 descr="C:\Documents and Settings\Kyle M. Thiel\Desktop\pindyckDone\ch10\fig10.15\fig10.15_0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34365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4" descr="C:\Documents and Settings\Kyle M. Thiel\Desktop\pindyckDone\ch10\fig10.15\fig10.15_03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34365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5" descr="C:\Documents and Settings\Kyle M. Thiel\Desktop\pindyckDone\ch10\fig10.15\fig10.15_11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34365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6" descr="C:\Documents and Settings\Kyle M. Thiel\Desktop\pindyckDone\ch10\fig10.15\fig10.15_09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34365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7" descr="C:\Documents and Settings\Kyle M. Thiel\Desktop\pindyckDone\ch10\fig10.15\fig10.15_10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34365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0" name="Picture 8" descr="C:\Documents and Settings\Kyle M. Thiel\Desktop\pindyckDone\ch10\fig10.15\fig10.15_07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34365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1" name="Picture 9" descr="C:\Documents and Settings\Kyle M. Thiel\Desktop\pindyckDone\ch10\fig10.15\fig10.15_06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34365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2" name="Picture 10" descr="C:\Documents and Settings\Kyle M. Thiel\Desktop\pindyckDone\ch10\fig10.15\fig10.15_15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34365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3" name="Picture 11" descr="C:\Documents and Settings\Kyle M. Thiel\Desktop\pindyckDone\ch10\fig10.15\fig10.15_12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34365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4" name="Picture 12" descr="C:\Documents and Settings\Kyle M. Thiel\Desktop\pindyckDone\ch10\fig10.15\fig10.15_13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34365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738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3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3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3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3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11" grpId="0" build="p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3657600"/>
            <a:ext cx="9144000" cy="1588"/>
          </a:xfrm>
          <a:prstGeom prst="line">
            <a:avLst/>
          </a:prstGeom>
          <a:ln w="412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304800" y="-76200"/>
            <a:ext cx="861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bg2"/>
                </a:solidFill>
              </a:rPr>
              <a:t>Circular Flow of a Market Economy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2057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667000"/>
            <a:ext cx="1981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2895600" y="457200"/>
            <a:ext cx="3581400" cy="80021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Factor Market</a:t>
            </a:r>
          </a:p>
          <a:p>
            <a:pPr algn="ctr"/>
            <a:r>
              <a:rPr lang="en-US" dirty="0"/>
              <a:t>Households sell. Firms buy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3079" name="TextBox 5"/>
          <p:cNvSpPr txBox="1">
            <a:spLocks noChangeArrowheads="1"/>
          </p:cNvSpPr>
          <p:nvPr/>
        </p:nvSpPr>
        <p:spPr bwMode="auto">
          <a:xfrm>
            <a:off x="3048000" y="5965448"/>
            <a:ext cx="3581400" cy="80021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Product Market</a:t>
            </a:r>
          </a:p>
          <a:p>
            <a:pPr algn="ctr"/>
            <a:r>
              <a:rPr lang="en-US" dirty="0"/>
              <a:t>Firms sell. Households buy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7" name="Curved Down Arrow 6"/>
          <p:cNvSpPr/>
          <p:nvPr/>
        </p:nvSpPr>
        <p:spPr>
          <a:xfrm>
            <a:off x="1905000" y="1905000"/>
            <a:ext cx="55626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flipH="1" flipV="1">
            <a:off x="1752600" y="4648200"/>
            <a:ext cx="57150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 flipH="1">
            <a:off x="990600" y="1676400"/>
            <a:ext cx="7239000" cy="914400"/>
          </a:xfrm>
          <a:prstGeom prst="curved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 flipV="1">
            <a:off x="990600" y="4648200"/>
            <a:ext cx="7239000" cy="914400"/>
          </a:xfrm>
          <a:prstGeom prst="curved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084" name="Picture 11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2787" y="1295400"/>
            <a:ext cx="5095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1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5539" y="5454273"/>
            <a:ext cx="5095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6" name="TextBox 12"/>
          <p:cNvSpPr txBox="1">
            <a:spLocks noChangeArrowheads="1"/>
          </p:cNvSpPr>
          <p:nvPr/>
        </p:nvSpPr>
        <p:spPr bwMode="auto">
          <a:xfrm>
            <a:off x="3276600" y="1916113"/>
            <a:ext cx="289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Land, Labor, &amp; Capital</a:t>
            </a:r>
          </a:p>
        </p:txBody>
      </p:sp>
      <p:sp>
        <p:nvSpPr>
          <p:cNvPr id="3087" name="TextBox 13"/>
          <p:cNvSpPr txBox="1">
            <a:spLocks noChangeArrowheads="1"/>
          </p:cNvSpPr>
          <p:nvPr/>
        </p:nvSpPr>
        <p:spPr bwMode="auto">
          <a:xfrm>
            <a:off x="3276600" y="4953000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Finished Products</a:t>
            </a:r>
          </a:p>
        </p:txBody>
      </p:sp>
      <p:pic>
        <p:nvPicPr>
          <p:cNvPr id="3088" name="Picture 11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1295400"/>
            <a:ext cx="5095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1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3187" y="1295400"/>
            <a:ext cx="5095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6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5454273"/>
            <a:ext cx="5095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17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0206" y="5454273"/>
            <a:ext cx="5095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960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8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6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0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4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207228"/>
            <a:ext cx="6934200" cy="1796801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ea typeface="ＭＳ Ｐゴシック" charset="-128"/>
              </a:rPr>
              <a:t>Factors of Production:</a:t>
            </a:r>
            <a:br>
              <a:rPr lang="en-US" i="1" dirty="0" smtClean="0">
                <a:ea typeface="ＭＳ Ｐゴシック" charset="-128"/>
              </a:rPr>
            </a:br>
            <a:r>
              <a:rPr lang="en-US" altLang="en-US" sz="2000" dirty="0"/>
              <a:t>any resource that is used by firms to produce </a:t>
            </a:r>
            <a:r>
              <a:rPr lang="en-US" altLang="en-US" sz="2000" u="sng" dirty="0"/>
              <a:t>goods</a:t>
            </a:r>
            <a:r>
              <a:rPr lang="en-US" altLang="en-US" sz="2000" i="1" dirty="0"/>
              <a:t> </a:t>
            </a:r>
            <a:r>
              <a:rPr lang="en-US" altLang="en-US" sz="2000" dirty="0"/>
              <a:t>and </a:t>
            </a:r>
            <a:r>
              <a:rPr lang="en-US" altLang="en-US" sz="2000" u="sng" dirty="0"/>
              <a:t>services</a:t>
            </a:r>
            <a:r>
              <a:rPr lang="en-US" altLang="en-US" sz="2000" dirty="0" smtClean="0"/>
              <a:t>,</a:t>
            </a:r>
            <a:br>
              <a:rPr lang="en-US" altLang="en-US" sz="2000" dirty="0" smtClean="0"/>
            </a:br>
            <a:r>
              <a:rPr lang="en-US" altLang="en-US" sz="2000" dirty="0" smtClean="0"/>
              <a:t>are productive &amp; earn income </a:t>
            </a:r>
            <a:r>
              <a:rPr lang="en-US" altLang="en-US" sz="2000" u="sng" dirty="0" smtClean="0"/>
              <a:t>repeatedly</a:t>
            </a:r>
            <a:r>
              <a:rPr lang="en-US" altLang="en-US" u="sng" dirty="0"/>
              <a:t/>
            </a:r>
            <a:br>
              <a:rPr lang="en-US" altLang="en-US" u="sng" dirty="0"/>
            </a:br>
            <a:endParaRPr lang="en-US" i="1" u="sng" dirty="0" smtClean="0">
              <a:ea typeface="ＭＳ Ｐゴシック" charset="-128"/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7229"/>
            <a:ext cx="2286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21336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2263864"/>
            <a:ext cx="20510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0" y="1219200"/>
            <a:ext cx="3733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dirty="0">
                <a:latin typeface="Times" charset="0"/>
              </a:rPr>
              <a:t>R</a:t>
            </a:r>
            <a:r>
              <a:rPr lang="en-US" dirty="0" smtClean="0">
                <a:latin typeface="Times" charset="0"/>
              </a:rPr>
              <a:t>esources provided by nature that </a:t>
            </a:r>
            <a:r>
              <a:rPr lang="en-US" dirty="0">
                <a:latin typeface="Times" charset="0"/>
              </a:rPr>
              <a:t>are used to make goods and </a:t>
            </a:r>
            <a:r>
              <a:rPr lang="en-US" dirty="0" smtClean="0">
                <a:latin typeface="Times" charset="0"/>
              </a:rPr>
              <a:t>services (water, trees, oil, coal, etc.)</a:t>
            </a:r>
            <a:endParaRPr lang="en-US" dirty="0">
              <a:latin typeface="Times" charset="0"/>
            </a:endParaRP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76200" y="5750902"/>
            <a:ext cx="4191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dirty="0">
                <a:latin typeface="Times" charset="0"/>
              </a:rPr>
              <a:t>The effort that people devote to a task for which they are paid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4191000" y="3516958"/>
            <a:ext cx="4800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b="1" dirty="0" smtClean="0">
                <a:latin typeface="Times" charset="0"/>
              </a:rPr>
              <a:t>Physical Capital: </a:t>
            </a:r>
            <a:r>
              <a:rPr lang="en-US" dirty="0" smtClean="0">
                <a:latin typeface="Times" charset="0"/>
              </a:rPr>
              <a:t>manufactured resources (buildings, tools, machines, etc.)</a:t>
            </a:r>
          </a:p>
          <a:p>
            <a:endParaRPr lang="en-US" dirty="0">
              <a:latin typeface="Times" charset="0"/>
            </a:endParaRPr>
          </a:p>
          <a:p>
            <a:r>
              <a:rPr lang="en-US" b="1" dirty="0" smtClean="0">
                <a:latin typeface="Times" charset="0"/>
              </a:rPr>
              <a:t>Human Capital: </a:t>
            </a:r>
            <a:r>
              <a:rPr lang="en-US" dirty="0" smtClean="0">
                <a:latin typeface="Times" charset="0"/>
              </a:rPr>
              <a:t>improvement in labor created by education &amp; knowledge that is embodied in the workforce.</a:t>
            </a:r>
            <a:endParaRPr lang="en-US" dirty="0">
              <a:latin typeface="Times" charset="0"/>
            </a:endParaRPr>
          </a:p>
        </p:txBody>
      </p:sp>
      <p:sp>
        <p:nvSpPr>
          <p:cNvPr id="30735" name="Rectangle 13"/>
          <p:cNvSpPr>
            <a:spLocks noChangeArrowheads="1"/>
          </p:cNvSpPr>
          <p:nvPr/>
        </p:nvSpPr>
        <p:spPr bwMode="auto">
          <a:xfrm>
            <a:off x="735013" y="6356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37" name="Rectangle 15"/>
          <p:cNvSpPr>
            <a:spLocks noChangeArrowheads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 descr="http://assets.dmagazine.com/media/4/shark-tank-cast.jpg?mode=crop-up&amp;width=747&amp;cropUpAlias=wi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14" y="804951"/>
            <a:ext cx="7115175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37798" y="4471395"/>
            <a:ext cx="4280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Entrepreneurs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0822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utoUpdateAnimBg="0"/>
      <p:bldP spid="75782" grpId="0" autoUpdateAnimBg="0"/>
      <p:bldP spid="75783" grpId="0" autoUpdateAnimBg="0"/>
      <p:bldP spid="75784" grpId="0" autoUpdateAnimBg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3657600"/>
            <a:ext cx="9144000" cy="1588"/>
          </a:xfrm>
          <a:prstGeom prst="line">
            <a:avLst/>
          </a:prstGeom>
          <a:ln w="412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304800" y="-76200"/>
            <a:ext cx="861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bg2"/>
                </a:solidFill>
              </a:rPr>
              <a:t>Circular Flow of a Market Economy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2057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667000"/>
            <a:ext cx="1981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2895600" y="457200"/>
            <a:ext cx="3581400" cy="80021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Factor Market</a:t>
            </a:r>
          </a:p>
          <a:p>
            <a:pPr algn="ctr"/>
            <a:r>
              <a:rPr lang="en-US" dirty="0"/>
              <a:t>Households sell. Firms buy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3079" name="TextBox 5"/>
          <p:cNvSpPr txBox="1">
            <a:spLocks noChangeArrowheads="1"/>
          </p:cNvSpPr>
          <p:nvPr/>
        </p:nvSpPr>
        <p:spPr bwMode="auto">
          <a:xfrm>
            <a:off x="3048000" y="5965448"/>
            <a:ext cx="3581400" cy="80021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Product Market</a:t>
            </a:r>
          </a:p>
          <a:p>
            <a:pPr algn="ctr"/>
            <a:r>
              <a:rPr lang="en-US" dirty="0"/>
              <a:t>Firms sell. Households buy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7" name="Curved Down Arrow 6"/>
          <p:cNvSpPr/>
          <p:nvPr/>
        </p:nvSpPr>
        <p:spPr>
          <a:xfrm>
            <a:off x="1905000" y="1905000"/>
            <a:ext cx="55626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flipH="1" flipV="1">
            <a:off x="1752600" y="4648200"/>
            <a:ext cx="57150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 flipH="1">
            <a:off x="990600" y="1676400"/>
            <a:ext cx="7239000" cy="914400"/>
          </a:xfrm>
          <a:prstGeom prst="curved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 flipV="1">
            <a:off x="990600" y="4648200"/>
            <a:ext cx="7239000" cy="914400"/>
          </a:xfrm>
          <a:prstGeom prst="curved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084" name="Picture 11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2787" y="1295400"/>
            <a:ext cx="5095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1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5539" y="5454273"/>
            <a:ext cx="5095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6" name="TextBox 12"/>
          <p:cNvSpPr txBox="1">
            <a:spLocks noChangeArrowheads="1"/>
          </p:cNvSpPr>
          <p:nvPr/>
        </p:nvSpPr>
        <p:spPr bwMode="auto">
          <a:xfrm>
            <a:off x="3276600" y="1916113"/>
            <a:ext cx="289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Land, Labor, &amp; Capital</a:t>
            </a:r>
          </a:p>
        </p:txBody>
      </p:sp>
      <p:sp>
        <p:nvSpPr>
          <p:cNvPr id="3087" name="TextBox 13"/>
          <p:cNvSpPr txBox="1">
            <a:spLocks noChangeArrowheads="1"/>
          </p:cNvSpPr>
          <p:nvPr/>
        </p:nvSpPr>
        <p:spPr bwMode="auto">
          <a:xfrm>
            <a:off x="3276600" y="4953000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Finished Products</a:t>
            </a:r>
          </a:p>
        </p:txBody>
      </p:sp>
      <p:pic>
        <p:nvPicPr>
          <p:cNvPr id="3088" name="Picture 11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1295400"/>
            <a:ext cx="5095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1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3187" y="1295400"/>
            <a:ext cx="5095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6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5454273"/>
            <a:ext cx="5095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17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0206" y="5454273"/>
            <a:ext cx="5095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5334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3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5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7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What is a factor, anyway?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dirty="0"/>
              <a:t>Imagine a business that produces shirts. The business will make use of workers and machines</a:t>
            </a:r>
            <a:r>
              <a:rPr lang="en-US" altLang="en-US" dirty="0">
                <a:cs typeface="Arial" pitchFamily="34" charset="0"/>
              </a:rPr>
              <a:t>—</a:t>
            </a:r>
            <a:r>
              <a:rPr lang="en-US" altLang="en-US" dirty="0"/>
              <a:t>that is, of labor and capital. But it will also use other inputs, such as electricity and cloth. Are all of these inputs factors of production</a:t>
            </a:r>
            <a:r>
              <a:rPr lang="en-US" altLang="en-US" dirty="0" smtClean="0"/>
              <a:t>?</a:t>
            </a: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/>
              <a:t>No: Labor and capital are factors of production, but cloth and electricity are not.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“I’d rather be watching cats on the internet” T-Shi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1.bp.blogspot.com/_8buUqSwfiqE/TCJtJ92JNoI/AAAAAAAAAZQ/45RMWu93OP4/s1600/Tshirt+Ma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38500"/>
            <a:ext cx="2235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.kinja-img.com/gawker-media/image/upload/s--b_i9ImZC--/187bzswqhpil0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52800"/>
            <a:ext cx="2573867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840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Factors of Production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887536"/>
            <a:ext cx="8229600" cy="4238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1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Factors</a:t>
            </a:r>
            <a:r>
              <a:rPr lang="en-US" sz="3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productive and earn income </a:t>
            </a:r>
            <a:r>
              <a:rPr lang="en-US" sz="3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repeatedly (labor,</a:t>
            </a:r>
            <a:r>
              <a:rPr lang="en-US" sz="3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physical capital, human capital, land, entrepreneurship)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32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1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Inputs</a:t>
            </a:r>
            <a:r>
              <a:rPr lang="en-US" sz="3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used up in the production </a:t>
            </a:r>
            <a:r>
              <a:rPr lang="en-US" sz="3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endParaRPr lang="en-US" sz="32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508607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b="1" dirty="0"/>
              <a:t>Marginal </a:t>
            </a:r>
            <a:r>
              <a:rPr lang="en-US" altLang="en-US" sz="3600" b="1" dirty="0" smtClean="0"/>
              <a:t>Productivity</a:t>
            </a:r>
            <a:r>
              <a:rPr lang="en-US" altLang="en-US" sz="3600" b="1" dirty="0"/>
              <a:t> (MPL)</a:t>
            </a:r>
            <a:r>
              <a:rPr lang="en-US" altLang="en-US" sz="3600" b="1" dirty="0" smtClean="0"/>
              <a:t> </a:t>
            </a:r>
            <a:r>
              <a:rPr lang="en-US" altLang="en-US" sz="3600" b="1" dirty="0"/>
              <a:t>and Factor Demand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</a:rPr>
              <a:t>The economic concepts are similar to those for product </a:t>
            </a:r>
            <a:r>
              <a:rPr lang="en-US" dirty="0" smtClean="0">
                <a:ea typeface="ＭＳ Ｐゴシック" charset="-128"/>
              </a:rPr>
              <a:t>markets</a:t>
            </a:r>
          </a:p>
          <a:p>
            <a:pPr marL="0" indent="0">
              <a:buNone/>
            </a:pPr>
            <a:endParaRPr lang="en-US" dirty="0">
              <a:ea typeface="ＭＳ Ｐゴシック" charset="-128"/>
            </a:endParaRPr>
          </a:p>
          <a:p>
            <a:r>
              <a:rPr lang="en-US" dirty="0">
                <a:ea typeface="ＭＳ Ｐゴシック" charset="-128"/>
              </a:rPr>
              <a:t>The demand for a factor of production is </a:t>
            </a:r>
            <a:r>
              <a:rPr lang="en-US" b="1" i="1" u="sng" dirty="0">
                <a:ea typeface="ＭＳ Ｐゴシック" charset="-128"/>
              </a:rPr>
              <a:t>derived </a:t>
            </a:r>
            <a:r>
              <a:rPr lang="en-US" dirty="0">
                <a:ea typeface="ＭＳ Ｐゴシック" charset="-128"/>
              </a:rPr>
              <a:t>from the </a:t>
            </a:r>
            <a:r>
              <a:rPr lang="en-US" b="1" i="1" u="sng" dirty="0">
                <a:ea typeface="ＭＳ Ｐゴシック" charset="-128"/>
              </a:rPr>
              <a:t>demand</a:t>
            </a:r>
            <a:r>
              <a:rPr lang="en-US" dirty="0">
                <a:ea typeface="ＭＳ Ｐゴシック" charset="-128"/>
              </a:rPr>
              <a:t> for the good or service produced from this resource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95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b="1" dirty="0"/>
              <a:t>Marginal </a:t>
            </a:r>
            <a:r>
              <a:rPr lang="en-US" altLang="en-US" sz="3600" b="1" dirty="0" smtClean="0"/>
              <a:t>Productivity </a:t>
            </a:r>
            <a:r>
              <a:rPr lang="en-US" altLang="en-US" b="1" dirty="0" smtClean="0"/>
              <a:t>(MPL) </a:t>
            </a:r>
            <a:r>
              <a:rPr lang="en-US" altLang="en-US" sz="3600" b="1" dirty="0"/>
              <a:t>and Factor Demand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 marL="231775" indent="-225425">
              <a:spcBef>
                <a:spcPct val="0"/>
              </a:spcBef>
            </a:pPr>
            <a:r>
              <a:rPr lang="en-US" altLang="en-US" dirty="0"/>
              <a:t>All economic decisions are about comparing costs and benefits. For a producer, it could be deciding whether to hire an additional worker.</a:t>
            </a:r>
            <a:br>
              <a:rPr lang="en-US" altLang="en-US" dirty="0"/>
            </a:br>
            <a:endParaRPr lang="en-US" altLang="en-US" dirty="0"/>
          </a:p>
          <a:p>
            <a:pPr marL="231775" indent="-225425">
              <a:spcBef>
                <a:spcPct val="0"/>
              </a:spcBef>
            </a:pPr>
            <a:r>
              <a:rPr lang="en-US" altLang="en-US" dirty="0"/>
              <a:t>But what is the marginal benefit of that worker? </a:t>
            </a:r>
            <a:br>
              <a:rPr lang="en-US" altLang="en-US" dirty="0"/>
            </a:br>
            <a:endParaRPr lang="en-US" altLang="en-US" dirty="0"/>
          </a:p>
          <a:p>
            <a:pPr marL="231775" indent="-225425">
              <a:spcBef>
                <a:spcPct val="0"/>
              </a:spcBef>
            </a:pPr>
            <a:r>
              <a:rPr lang="en-US" altLang="en-US" dirty="0"/>
              <a:t>We will use the </a:t>
            </a:r>
            <a:r>
              <a:rPr lang="en-US" altLang="en-US" i="1" dirty="0"/>
              <a:t>production function</a:t>
            </a:r>
            <a:r>
              <a:rPr lang="en-US" altLang="en-US" dirty="0"/>
              <a:t>,</a:t>
            </a:r>
            <a:r>
              <a:rPr lang="en-US" altLang="en-US" i="1" dirty="0"/>
              <a:t> </a:t>
            </a:r>
            <a:r>
              <a:rPr lang="en-US" altLang="en-US" dirty="0"/>
              <a:t>which relates inputs to output to answer that question. </a:t>
            </a:r>
            <a:br>
              <a:rPr lang="en-US" altLang="en-US" dirty="0"/>
            </a:br>
            <a:endParaRPr lang="en-US" altLang="en-US" dirty="0"/>
          </a:p>
          <a:p>
            <a:pPr marL="231775" indent="-225425"/>
            <a:r>
              <a:rPr lang="en-US" altLang="en-US" dirty="0"/>
              <a:t>A</a:t>
            </a:r>
            <a:r>
              <a:rPr lang="en-US" altLang="en-US" dirty="0" smtClean="0"/>
              <a:t>ssume </a:t>
            </a:r>
            <a:r>
              <a:rPr lang="en-US" altLang="en-US" dirty="0"/>
              <a:t>throughout </a:t>
            </a:r>
            <a:r>
              <a:rPr lang="en-US" altLang="en-US" dirty="0" smtClean="0"/>
              <a:t>that </a:t>
            </a:r>
            <a:r>
              <a:rPr lang="en-US" altLang="en-US" dirty="0"/>
              <a:t>all producers are price-takers—they operate in a perfectly competitive industry.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30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1286</Words>
  <Application>Microsoft Macintosh PowerPoint</Application>
  <PresentationFormat>On-screen Show (4:3)</PresentationFormat>
  <Paragraphs>333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Ch. 20 Learning Targets</vt:lpstr>
      <vt:lpstr>What influences how much a person earns?</vt:lpstr>
      <vt:lpstr>PowerPoint Presentation</vt:lpstr>
      <vt:lpstr>Factors of Production: any resource that is used by firms to produce goods and services, are productive &amp; earn income repeatedly </vt:lpstr>
      <vt:lpstr>PowerPoint Presentation</vt:lpstr>
      <vt:lpstr>What is a factor, anyway?</vt:lpstr>
      <vt:lpstr>Factors of Production</vt:lpstr>
      <vt:lpstr>Marginal Productivity (MPL) and Factor Demand</vt:lpstr>
      <vt:lpstr>Marginal Productivity (MPL) and Factor Demand</vt:lpstr>
      <vt:lpstr>Labor as a Factor of Production</vt:lpstr>
      <vt:lpstr>Labor as a Factor of Production</vt:lpstr>
      <vt:lpstr>Labor as a Factor of Production</vt:lpstr>
      <vt:lpstr>How many workers should they employ to maximize profit? </vt:lpstr>
      <vt:lpstr>Value of the Marginal Product</vt:lpstr>
      <vt:lpstr>Labor as a Factor of Production</vt:lpstr>
      <vt:lpstr>Value of the Marginal Product</vt:lpstr>
      <vt:lpstr>The Demand for a resource: Perfect Competition in the sale of the Product</vt:lpstr>
      <vt:lpstr>The Demand for a resource: Imperfect Competition in the sale of the product</vt:lpstr>
      <vt:lpstr>PowerPoint Presentation</vt:lpstr>
      <vt:lpstr>Economic Rent</vt:lpstr>
      <vt:lpstr>Application of Rent Theory: Salaries of Professional Athletes</vt:lpstr>
      <vt:lpstr>Monopsony</vt:lpstr>
      <vt:lpstr>Equilibrium Wage and Employment</vt:lpstr>
      <vt:lpstr>MONOPSONY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Kevin Magnani</cp:lastModifiedBy>
  <cp:revision>40</cp:revision>
  <cp:lastPrinted>2014-02-26T16:32:52Z</cp:lastPrinted>
  <dcterms:created xsi:type="dcterms:W3CDTF">2013-02-26T02:36:09Z</dcterms:created>
  <dcterms:modified xsi:type="dcterms:W3CDTF">2019-07-27T23:52:50Z</dcterms:modified>
</cp:coreProperties>
</file>